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notesMasterIdLst>
    <p:notesMasterId r:id="rId18"/>
  </p:notesMasterIdLst>
  <p:handoutMasterIdLst>
    <p:handoutMasterId r:id="rId19"/>
  </p:handoutMasterIdLst>
  <p:sldIdLst>
    <p:sldId id="257" r:id="rId2"/>
    <p:sldId id="258" r:id="rId3"/>
    <p:sldId id="259" r:id="rId4"/>
    <p:sldId id="260" r:id="rId5"/>
    <p:sldId id="261" r:id="rId6"/>
    <p:sldId id="262" r:id="rId7"/>
    <p:sldId id="263" r:id="rId8"/>
    <p:sldId id="264" r:id="rId9"/>
    <p:sldId id="265" r:id="rId10"/>
    <p:sldId id="266" r:id="rId11"/>
    <p:sldId id="268" r:id="rId12"/>
    <p:sldId id="273" r:id="rId13"/>
    <p:sldId id="276" r:id="rId14"/>
    <p:sldId id="275" r:id="rId15"/>
    <p:sldId id="278" r:id="rId16"/>
    <p:sldId id="277" r:id="rId17"/>
  </p:sldIdLst>
  <p:sldSz cx="9144000" cy="6858000" type="screen4x3"/>
  <p:notesSz cx="6784975" cy="9929813"/>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5A0E416A-1C27-4AD1-88DF-5BA36D75357A}">
          <p14:sldIdLst>
            <p14:sldId id="257"/>
            <p14:sldId id="258"/>
            <p14:sldId id="259"/>
            <p14:sldId id="260"/>
            <p14:sldId id="261"/>
            <p14:sldId id="262"/>
            <p14:sldId id="263"/>
            <p14:sldId id="264"/>
            <p14:sldId id="265"/>
            <p14:sldId id="266"/>
            <p14:sldId id="268"/>
            <p14:sldId id="273"/>
            <p14:sldId id="276"/>
            <p14:sldId id="275"/>
            <p14:sldId id="278"/>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FF99"/>
    <a:srgbClr val="003300"/>
    <a:srgbClr val="FF0000"/>
    <a:srgbClr val="66FF66"/>
    <a:srgbClr val="CCFF99"/>
    <a:srgbClr val="FFFF66"/>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24" autoAdjust="0"/>
    <p:restoredTop sz="94660"/>
  </p:normalViewPr>
  <p:slideViewPr>
    <p:cSldViewPr>
      <p:cViewPr>
        <p:scale>
          <a:sx n="80" d="100"/>
          <a:sy n="80" d="100"/>
        </p:scale>
        <p:origin x="-1086" y="3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64" y="-96"/>
      </p:cViewPr>
      <p:guideLst>
        <p:guide orient="horz" pos="3128"/>
        <p:guide pos="21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400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46083" name="Rectangle 3"/>
          <p:cNvSpPr>
            <a:spLocks noGrp="1" noChangeArrowheads="1"/>
          </p:cNvSpPr>
          <p:nvPr>
            <p:ph type="dt" sz="quarter" idx="1"/>
          </p:nvPr>
        </p:nvSpPr>
        <p:spPr bwMode="auto">
          <a:xfrm>
            <a:off x="3843338" y="0"/>
            <a:ext cx="29400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46084" name="Rectangle 4"/>
          <p:cNvSpPr>
            <a:spLocks noGrp="1" noChangeArrowheads="1"/>
          </p:cNvSpPr>
          <p:nvPr>
            <p:ph type="ftr" sz="quarter" idx="2"/>
          </p:nvPr>
        </p:nvSpPr>
        <p:spPr bwMode="auto">
          <a:xfrm>
            <a:off x="0" y="9431338"/>
            <a:ext cx="29400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46085" name="Rectangle 5"/>
          <p:cNvSpPr>
            <a:spLocks noGrp="1" noChangeArrowheads="1"/>
          </p:cNvSpPr>
          <p:nvPr>
            <p:ph type="sldNum" sz="quarter" idx="3"/>
          </p:nvPr>
        </p:nvSpPr>
        <p:spPr bwMode="auto">
          <a:xfrm>
            <a:off x="3843338" y="9431338"/>
            <a:ext cx="29400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B795057-AC4C-4BF8-A485-24C949943109}" type="slidenum">
              <a:rPr lang="en-GB"/>
              <a:pPr>
                <a:defRPr/>
              </a:pPr>
              <a:t>‹#›</a:t>
            </a:fld>
            <a:endParaRPr lang="en-GB"/>
          </a:p>
        </p:txBody>
      </p:sp>
    </p:spTree>
    <p:extLst>
      <p:ext uri="{BB962C8B-B14F-4D97-AF65-F5344CB8AC3E}">
        <p14:creationId xmlns:p14="http://schemas.microsoft.com/office/powerpoint/2010/main" val="363182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400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57347" name="Rectangle 3"/>
          <p:cNvSpPr>
            <a:spLocks noGrp="1" noChangeArrowheads="1"/>
          </p:cNvSpPr>
          <p:nvPr>
            <p:ph type="dt" idx="1"/>
          </p:nvPr>
        </p:nvSpPr>
        <p:spPr bwMode="auto">
          <a:xfrm>
            <a:off x="3843338" y="0"/>
            <a:ext cx="29400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13316" name="Rectangle 4"/>
          <p:cNvSpPr>
            <a:spLocks noGrp="1" noRot="1" noChangeAspect="1" noChangeArrowheads="1" noTextEdit="1"/>
          </p:cNvSpPr>
          <p:nvPr>
            <p:ph type="sldImg" idx="2"/>
          </p:nvPr>
        </p:nvSpPr>
        <p:spPr bwMode="auto">
          <a:xfrm>
            <a:off x="909638" y="744538"/>
            <a:ext cx="4965700" cy="3724275"/>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77863" y="4716463"/>
            <a:ext cx="5429250" cy="44688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7350" name="Rectangle 6"/>
          <p:cNvSpPr>
            <a:spLocks noGrp="1" noChangeArrowheads="1"/>
          </p:cNvSpPr>
          <p:nvPr>
            <p:ph type="ftr" sz="quarter" idx="4"/>
          </p:nvPr>
        </p:nvSpPr>
        <p:spPr bwMode="auto">
          <a:xfrm>
            <a:off x="0" y="9431338"/>
            <a:ext cx="29400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57351" name="Rectangle 7"/>
          <p:cNvSpPr>
            <a:spLocks noGrp="1" noChangeArrowheads="1"/>
          </p:cNvSpPr>
          <p:nvPr>
            <p:ph type="sldNum" sz="quarter" idx="5"/>
          </p:nvPr>
        </p:nvSpPr>
        <p:spPr bwMode="auto">
          <a:xfrm>
            <a:off x="3843338" y="9431338"/>
            <a:ext cx="29400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3D6941A-33FE-45FB-8402-097EF9F421E8}" type="slidenum">
              <a:rPr lang="en-GB"/>
              <a:pPr>
                <a:defRPr/>
              </a:pPr>
              <a:t>‹#›</a:t>
            </a:fld>
            <a:endParaRPr lang="en-GB"/>
          </a:p>
        </p:txBody>
      </p:sp>
    </p:spTree>
    <p:extLst>
      <p:ext uri="{BB962C8B-B14F-4D97-AF65-F5344CB8AC3E}">
        <p14:creationId xmlns:p14="http://schemas.microsoft.com/office/powerpoint/2010/main" val="3288319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3C51D1AA-83BB-40F2-8F4C-5879397385ED}" type="slidenum">
              <a:rPr lang="en-GB" smtClean="0"/>
              <a:pPr/>
              <a:t>1</a:t>
            </a:fld>
            <a:endParaRPr lang="en-GB" smtClean="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A020865F-4A04-47EC-82D8-2BD91208BD4A}" type="slidenum">
              <a:rPr lang="en-GB" smtClean="0"/>
              <a:pPr/>
              <a:t>2</a:t>
            </a:fld>
            <a:endParaRPr lang="en-GB" smtClean="0"/>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r>
              <a:rPr lang="en-GB" smtClean="0"/>
              <a:t>The children line up on the Windsor Road playground.  </a:t>
            </a:r>
          </a:p>
          <a:p>
            <a:pPr eaLnBrk="1" hangingPunct="1"/>
            <a:r>
              <a:rPr lang="en-GB" smtClean="0"/>
              <a:t>Mrs Jordan’s children line up at the white spot</a:t>
            </a:r>
          </a:p>
          <a:p>
            <a:pPr eaLnBrk="1" hangingPunct="1"/>
            <a:r>
              <a:rPr lang="en-GB" smtClean="0"/>
              <a:t>Mrs Pemble’s line up at the yellow spot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DBC16A2A-6EC3-45BC-90D1-CD03E83D7751}" type="slidenum">
              <a:rPr lang="en-GB" smtClean="0"/>
              <a:pPr/>
              <a:t>3</a:t>
            </a:fld>
            <a:endParaRPr lang="en-GB"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fld id="{435F59DC-932A-4B7A-9720-4041B926A0E2}" type="slidenum">
              <a:rPr lang="en-GB" smtClean="0"/>
              <a:pPr/>
              <a:t>4</a:t>
            </a:fld>
            <a:endParaRPr lang="en-GB" smtClean="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fld id="{0975E3D7-1AFE-4E3D-80FA-FFC3B8C79D5D}" type="slidenum">
              <a:rPr lang="en-GB" smtClean="0"/>
              <a:pPr/>
              <a:t>8</a:t>
            </a:fld>
            <a:endParaRPr lang="en-GB" smtClean="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r>
              <a:rPr lang="en-GB" smtClean="0"/>
              <a:t>For our topic people who help us we invite parents and professionals in to talk about their jobs. In the past we have had a nurse,  police man , fire men and the children especially like the pilot.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031D5DE1-3E96-4E2D-BA98-71D15FB73162}" type="slidenum">
              <a:rPr lang="en-GB" smtClean="0"/>
              <a:pPr/>
              <a:t>9</a:t>
            </a:fld>
            <a:endParaRPr lang="en-GB"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810DAE5F-9D78-4BB4-B040-A8B752C64351}" type="slidenum">
              <a:rPr lang="en-GB" smtClean="0"/>
              <a:pPr/>
              <a:t>14</a:t>
            </a:fld>
            <a:endParaRPr lang="en-GB" smtClean="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DCBE5F22-7647-4B10-9DD4-1C1327316B3F}"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B094F0C7-E558-41FE-AD06-504B4148C88D}"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1C6075FF-1AA6-498A-9764-C343A9B4F273}"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0F655081-6A3C-408A-8B63-B2159086A0D1}"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0755FE60-6DAC-4912-826A-30A9E085EFD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9063A0CE-CD6C-47E7-A5CE-75B550F2CCCC}"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29E2B8DD-7320-4FEE-9BE6-748098DAC91B}"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E3D0F425-0AA5-4FCF-9CE9-A0CCB891DE77}"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4536866E-307D-4BA8-9596-129F32BE132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A839FA11-5E9A-422F-AE3C-41848C99C1D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CD19CD6F-9211-4120-82B2-1F36486275C6}"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defRPr>
            </a:lvl1pPr>
          </a:lstStyle>
          <a:p>
            <a:pPr>
              <a:defRPr/>
            </a:pPr>
            <a:fld id="{BA2BDAA0-4DBD-46B3-937C-73F6194EC44F}"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dk1" tx1="lt1" bg2="dk2" tx2="lt2" accent1="accent1" accent2="accent2" accent3="accent3" accent4="accent4" accent5="accent5" accent6="accent6" hlink="hlink" folHlink="folHlink"/>
  <p:sldLayoutIdLst>
    <p:sldLayoutId id="2147483721" r:id="rId1"/>
    <p:sldLayoutId id="2147483720" r:id="rId2"/>
    <p:sldLayoutId id="2147483719" r:id="rId3"/>
    <p:sldLayoutId id="2147483718" r:id="rId4"/>
    <p:sldLayoutId id="2147483717" r:id="rId5"/>
    <p:sldLayoutId id="2147483716" r:id="rId6"/>
    <p:sldLayoutId id="2147483715" r:id="rId7"/>
    <p:sldLayoutId id="2147483714" r:id="rId8"/>
    <p:sldLayoutId id="2147483722" r:id="rId9"/>
    <p:sldLayoutId id="2147483713" r:id="rId10"/>
    <p:sldLayoutId id="2147483712"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Parent%20info/Tapestry-Security-Policy-PDF-206kb.pdf" TargetMode="External"/><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foundationyears.org.uk/files/2015/03/4Children_ParentsGuide_2015_WEB.pdf" TargetMode="External"/><Relationship Id="rId5" Type="http://schemas.openxmlformats.org/officeDocument/2006/relationships/image" Target="../media/image4.png"/><Relationship Id="rId4" Type="http://schemas.openxmlformats.org/officeDocument/2006/relationships/hyperlink" Target="https://eylj.org/login/"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hyperlink" Target="../Parent%20info/The%20Bournebrook%20Way.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539750" y="1201738"/>
            <a:ext cx="8229600" cy="1143000"/>
          </a:xfrm>
        </p:spPr>
        <p:txBody>
          <a:bodyPr>
            <a:noAutofit/>
          </a:bodyPr>
          <a:lstStyle/>
          <a:p>
            <a:r>
              <a:rPr lang="en-GB" sz="4500" dirty="0" smtClean="0">
                <a:solidFill>
                  <a:srgbClr val="FFCC00"/>
                </a:solidFill>
                <a:latin typeface="Arial Unicode MS" pitchFamily="34" charset="-128"/>
              </a:rPr>
              <a:t/>
            </a:r>
            <a:br>
              <a:rPr lang="en-GB" sz="4500" dirty="0" smtClean="0">
                <a:solidFill>
                  <a:srgbClr val="FFCC00"/>
                </a:solidFill>
                <a:latin typeface="Arial Unicode MS" pitchFamily="34" charset="-128"/>
              </a:rPr>
            </a:br>
            <a:r>
              <a:rPr lang="en-GB" sz="4500" dirty="0" smtClean="0">
                <a:solidFill>
                  <a:srgbClr val="FFCC00"/>
                </a:solidFill>
                <a:latin typeface="Arial Unicode MS" pitchFamily="34" charset="-128"/>
              </a:rPr>
              <a:t/>
            </a:r>
            <a:br>
              <a:rPr lang="en-GB" sz="4500" dirty="0" smtClean="0">
                <a:solidFill>
                  <a:srgbClr val="FFCC00"/>
                </a:solidFill>
                <a:latin typeface="Arial Unicode MS" pitchFamily="34" charset="-128"/>
              </a:rPr>
            </a:br>
            <a:r>
              <a:rPr lang="en-GB" sz="4500" dirty="0" smtClean="0">
                <a:solidFill>
                  <a:srgbClr val="FFFF66"/>
                </a:solidFill>
                <a:latin typeface="Arial Unicode MS" pitchFamily="34" charset="-128"/>
              </a:rPr>
              <a:t>Welcome to </a:t>
            </a:r>
            <a:r>
              <a:rPr lang="en-GB" sz="4500" dirty="0" smtClean="0">
                <a:solidFill>
                  <a:srgbClr val="FFFF66"/>
                </a:solidFill>
                <a:latin typeface="Arial Unicode MS" pitchFamily="34" charset="-128"/>
              </a:rPr>
              <a:t>Reception</a:t>
            </a:r>
            <a:r>
              <a:rPr lang="en-GB" sz="4500" dirty="0" smtClean="0">
                <a:solidFill>
                  <a:srgbClr val="FFFF66"/>
                </a:solidFill>
                <a:latin typeface="Arial Unicode MS" pitchFamily="34" charset="-128"/>
              </a:rPr>
              <a:t/>
            </a:r>
            <a:br>
              <a:rPr lang="en-GB" sz="4500" dirty="0" smtClean="0">
                <a:solidFill>
                  <a:srgbClr val="FFFF66"/>
                </a:solidFill>
                <a:latin typeface="Arial Unicode MS" pitchFamily="34" charset="-128"/>
              </a:rPr>
            </a:br>
            <a:endParaRPr lang="en-GB" sz="4500" dirty="0" smtClean="0">
              <a:solidFill>
                <a:srgbClr val="FFFF66"/>
              </a:solidFill>
              <a:latin typeface="Arial Unicode MS" pitchFamily="34" charset="-128"/>
            </a:endParaRPr>
          </a:p>
        </p:txBody>
      </p:sp>
      <p:sp>
        <p:nvSpPr>
          <p:cNvPr id="15362" name="Rectangle 3"/>
          <p:cNvSpPr>
            <a:spLocks noGrp="1" noChangeArrowheads="1"/>
          </p:cNvSpPr>
          <p:nvPr>
            <p:ph idx="1"/>
          </p:nvPr>
        </p:nvSpPr>
        <p:spPr/>
        <p:txBody>
          <a:bodyPr/>
          <a:lstStyle/>
          <a:p>
            <a:endParaRPr lang="en-GB" smtClean="0"/>
          </a:p>
          <a:p>
            <a:endParaRPr lang="en-GB" smtClean="0"/>
          </a:p>
        </p:txBody>
      </p:sp>
      <p:pic>
        <p:nvPicPr>
          <p:cNvPr id="15363" name="Picture 2" descr="bournebrookschool026007.gif"/>
          <p:cNvPicPr>
            <a:picLocks noChangeAspect="1" noChangeArrowheads="1"/>
          </p:cNvPicPr>
          <p:nvPr/>
        </p:nvPicPr>
        <p:blipFill>
          <a:blip r:embed="rId3" cstate="print"/>
          <a:srcRect/>
          <a:stretch>
            <a:fillRect/>
          </a:stretch>
        </p:blipFill>
        <p:spPr bwMode="auto">
          <a:xfrm>
            <a:off x="6540500" y="4652963"/>
            <a:ext cx="1247775" cy="971550"/>
          </a:xfrm>
          <a:prstGeom prst="rect">
            <a:avLst/>
          </a:prstGeom>
          <a:noFill/>
          <a:ln w="9525">
            <a:noFill/>
            <a:miter lim="800000"/>
            <a:headEnd/>
            <a:tailEnd/>
          </a:ln>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400000">
            <a:off x="1519086" y="2907766"/>
            <a:ext cx="4209109" cy="314384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467544" y="260648"/>
            <a:ext cx="8229600" cy="1143000"/>
          </a:xfrm>
        </p:spPr>
        <p:txBody>
          <a:bodyPr/>
          <a:lstStyle/>
          <a:p>
            <a:r>
              <a:rPr lang="en-GB" dirty="0">
                <a:solidFill>
                  <a:srgbClr val="FFC000"/>
                </a:solidFill>
              </a:rPr>
              <a:t>Expressive Arts and Design</a:t>
            </a:r>
            <a:endParaRPr lang="en-GB" dirty="0" smtClean="0">
              <a:solidFill>
                <a:srgbClr val="FFC000"/>
              </a:solidFill>
            </a:endParaRPr>
          </a:p>
        </p:txBody>
      </p:sp>
      <p:sp>
        <p:nvSpPr>
          <p:cNvPr id="31746" name="Rectangle 3"/>
          <p:cNvSpPr>
            <a:spLocks noGrp="1" noChangeArrowheads="1"/>
          </p:cNvSpPr>
          <p:nvPr>
            <p:ph idx="1"/>
          </p:nvPr>
        </p:nvSpPr>
        <p:spPr>
          <a:xfrm>
            <a:off x="395536" y="1556792"/>
            <a:ext cx="8229600" cy="4389437"/>
          </a:xfrm>
        </p:spPr>
        <p:txBody>
          <a:bodyPr/>
          <a:lstStyle/>
          <a:p>
            <a:pPr marL="0" indent="0">
              <a:buNone/>
            </a:pPr>
            <a:r>
              <a:rPr lang="en-GB" sz="2400" dirty="0">
                <a:solidFill>
                  <a:srgbClr val="FFFF00"/>
                </a:solidFill>
              </a:rPr>
              <a:t>Expressive Arts and </a:t>
            </a:r>
            <a:r>
              <a:rPr lang="en-GB" sz="2400" dirty="0" smtClean="0">
                <a:solidFill>
                  <a:srgbClr val="FFFF00"/>
                </a:solidFill>
              </a:rPr>
              <a:t>Design is </a:t>
            </a:r>
            <a:r>
              <a:rPr lang="en-GB" sz="2400" dirty="0">
                <a:solidFill>
                  <a:srgbClr val="FFFF00"/>
                </a:solidFill>
              </a:rPr>
              <a:t>fundamental to successful </a:t>
            </a:r>
            <a:r>
              <a:rPr lang="en-GB" sz="2400" dirty="0" smtClean="0">
                <a:solidFill>
                  <a:srgbClr val="FFFF00"/>
                </a:solidFill>
              </a:rPr>
              <a:t>learning</a:t>
            </a:r>
            <a:r>
              <a:rPr lang="en-GB" sz="2400" dirty="0">
                <a:solidFill>
                  <a:srgbClr val="FFFF00"/>
                </a:solidFill>
              </a:rPr>
              <a:t>. Being creative enables children to </a:t>
            </a:r>
            <a:r>
              <a:rPr lang="en-GB" sz="2400" dirty="0" smtClean="0">
                <a:solidFill>
                  <a:srgbClr val="FFFF00"/>
                </a:solidFill>
              </a:rPr>
              <a:t>make connections </a:t>
            </a:r>
            <a:r>
              <a:rPr lang="en-GB" sz="2400" dirty="0">
                <a:solidFill>
                  <a:srgbClr val="FFFF00"/>
                </a:solidFill>
              </a:rPr>
              <a:t>between one area of learning and another </a:t>
            </a:r>
            <a:r>
              <a:rPr lang="en-GB" sz="2400" dirty="0" smtClean="0">
                <a:solidFill>
                  <a:srgbClr val="FFFF00"/>
                </a:solidFill>
              </a:rPr>
              <a:t>so </a:t>
            </a:r>
            <a:r>
              <a:rPr lang="en-GB" sz="2400" dirty="0">
                <a:solidFill>
                  <a:srgbClr val="FFFF00"/>
                </a:solidFill>
              </a:rPr>
              <a:t>extend their understanding. This area of learning </a:t>
            </a:r>
            <a:r>
              <a:rPr lang="en-GB" sz="2400" dirty="0" smtClean="0">
                <a:solidFill>
                  <a:srgbClr val="FFFF00"/>
                </a:solidFill>
              </a:rPr>
              <a:t>includes </a:t>
            </a:r>
            <a:r>
              <a:rPr lang="en-GB" sz="2400" dirty="0">
                <a:solidFill>
                  <a:srgbClr val="FFFF00"/>
                </a:solidFill>
              </a:rPr>
              <a:t>art, </a:t>
            </a:r>
            <a:r>
              <a:rPr lang="en-GB" sz="2400" dirty="0" smtClean="0">
                <a:solidFill>
                  <a:srgbClr val="FFFF00"/>
                </a:solidFill>
              </a:rPr>
              <a:t>design and technology, music</a:t>
            </a:r>
            <a:r>
              <a:rPr lang="en-GB" sz="2400" dirty="0">
                <a:solidFill>
                  <a:srgbClr val="FFFF00"/>
                </a:solidFill>
              </a:rPr>
              <a:t>, dance, </a:t>
            </a:r>
            <a:r>
              <a:rPr lang="en-GB" sz="2400" dirty="0" smtClean="0">
                <a:solidFill>
                  <a:srgbClr val="FFFF00"/>
                </a:solidFill>
              </a:rPr>
              <a:t>role play </a:t>
            </a:r>
            <a:r>
              <a:rPr lang="en-GB" sz="2400" dirty="0">
                <a:solidFill>
                  <a:srgbClr val="FFFF00"/>
                </a:solidFill>
              </a:rPr>
              <a:t>and imaginative </a:t>
            </a:r>
            <a:r>
              <a:rPr lang="en-GB" sz="2400" dirty="0" smtClean="0">
                <a:solidFill>
                  <a:srgbClr val="FFFF00"/>
                </a:solidFill>
              </a:rPr>
              <a:t>play.</a:t>
            </a:r>
          </a:p>
          <a:p>
            <a:pPr marL="0" indent="0">
              <a:buNone/>
            </a:pPr>
            <a:r>
              <a:rPr lang="en-GB" sz="2400" dirty="0" smtClean="0">
                <a:solidFill>
                  <a:srgbClr val="FFFF00"/>
                </a:solidFill>
              </a:rPr>
              <a:t>This </a:t>
            </a:r>
            <a:r>
              <a:rPr lang="en-GB" sz="2400" dirty="0">
                <a:solidFill>
                  <a:srgbClr val="FFFF00"/>
                </a:solidFill>
              </a:rPr>
              <a:t>might be delivered through</a:t>
            </a:r>
            <a:r>
              <a:rPr lang="en-GB" sz="2400" dirty="0" smtClean="0">
                <a:solidFill>
                  <a:srgbClr val="FFFF00"/>
                </a:solidFill>
              </a:rPr>
              <a:t>;</a:t>
            </a:r>
            <a:endParaRPr lang="en-GB" sz="2400" dirty="0">
              <a:solidFill>
                <a:srgbClr val="FFFF00"/>
              </a:solidFill>
            </a:endParaRPr>
          </a:p>
          <a:p>
            <a:r>
              <a:rPr lang="en-GB" sz="2400" dirty="0">
                <a:solidFill>
                  <a:srgbClr val="FFFF00"/>
                </a:solidFill>
              </a:rPr>
              <a:t>Songs </a:t>
            </a:r>
          </a:p>
          <a:p>
            <a:r>
              <a:rPr lang="en-GB" sz="2400" dirty="0">
                <a:solidFill>
                  <a:srgbClr val="FFFF00"/>
                </a:solidFill>
              </a:rPr>
              <a:t>Using instruments and making music </a:t>
            </a:r>
          </a:p>
          <a:p>
            <a:r>
              <a:rPr lang="en-GB" sz="2400" dirty="0">
                <a:solidFill>
                  <a:srgbClr val="FFFF00"/>
                </a:solidFill>
              </a:rPr>
              <a:t>Painting, collage, clay, junk modelling, chalking... </a:t>
            </a:r>
            <a:endParaRPr lang="en-GB" sz="2400" dirty="0" smtClean="0">
              <a:solidFill>
                <a:srgbClr val="FFFF00"/>
              </a:solidFill>
            </a:endParaRPr>
          </a:p>
          <a:p>
            <a:r>
              <a:rPr lang="en-GB" sz="2400" dirty="0" smtClean="0">
                <a:solidFill>
                  <a:srgbClr val="FFFF00"/>
                </a:solidFill>
              </a:rPr>
              <a:t>Construction and junk modelling</a:t>
            </a:r>
            <a:endParaRPr lang="en-GB" sz="2400" dirty="0">
              <a:solidFill>
                <a:srgbClr val="FFFF00"/>
              </a:solidFill>
            </a:endParaRPr>
          </a:p>
          <a:p>
            <a:r>
              <a:rPr lang="en-GB" sz="2400" dirty="0">
                <a:solidFill>
                  <a:srgbClr val="FFFF00"/>
                </a:solidFill>
              </a:rPr>
              <a:t>Drama and role play</a:t>
            </a: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a:solidFill>
                <a:srgbClr val="FFCC00"/>
              </a:solidFill>
            </a:endParaRPr>
          </a:p>
          <a:p>
            <a:pPr>
              <a:lnSpc>
                <a:spcPct val="90000"/>
              </a:lnSpc>
              <a:buFontTx/>
              <a:buNone/>
            </a:pPr>
            <a:r>
              <a:rPr lang="en-GB" dirty="0" smtClean="0">
                <a:solidFill>
                  <a:srgbClr val="FFCC00"/>
                </a:solidFill>
              </a:rPr>
              <a:t> </a:t>
            </a:r>
            <a:endParaRPr lang="en-GB" dirty="0" smtClean="0">
              <a:solidFill>
                <a:srgbClr val="FFCC00"/>
              </a:solidFill>
              <a:latin typeface="SassoonPrimaryInfant" pitchFamily="2"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r>
              <a:rPr lang="en-GB" dirty="0" smtClean="0">
                <a:solidFill>
                  <a:srgbClr val="FFCC00"/>
                </a:solidFill>
              </a:rPr>
              <a:t>Reception Baseline</a:t>
            </a:r>
            <a:endParaRPr lang="en-GB" dirty="0" smtClean="0">
              <a:solidFill>
                <a:srgbClr val="FFCC00"/>
              </a:solidFill>
            </a:endParaRPr>
          </a:p>
        </p:txBody>
      </p:sp>
      <p:sp>
        <p:nvSpPr>
          <p:cNvPr id="32770" name="Rectangle 3"/>
          <p:cNvSpPr>
            <a:spLocks noGrp="1" noChangeArrowheads="1"/>
          </p:cNvSpPr>
          <p:nvPr>
            <p:ph idx="1"/>
          </p:nvPr>
        </p:nvSpPr>
        <p:spPr/>
        <p:txBody>
          <a:bodyPr/>
          <a:lstStyle/>
          <a:p>
            <a:pPr marL="0" indent="0">
              <a:lnSpc>
                <a:spcPct val="90000"/>
              </a:lnSpc>
              <a:buNone/>
            </a:pPr>
            <a:r>
              <a:rPr lang="en-GB" dirty="0">
                <a:solidFill>
                  <a:srgbClr val="FFFF00"/>
                </a:solidFill>
              </a:rPr>
              <a:t>On entry to Bournebrook </a:t>
            </a:r>
            <a:r>
              <a:rPr lang="en-GB" dirty="0" err="1">
                <a:solidFill>
                  <a:srgbClr val="FFFF00"/>
                </a:solidFill>
              </a:rPr>
              <a:t>CofE</a:t>
            </a:r>
            <a:r>
              <a:rPr lang="en-GB" dirty="0">
                <a:solidFill>
                  <a:srgbClr val="FFFF00"/>
                </a:solidFill>
              </a:rPr>
              <a:t> Primary School, Reception children are being assessed using the Early Excellence Baseline. The Early Excellence Baseline (</a:t>
            </a:r>
            <a:r>
              <a:rPr lang="en-GB" dirty="0" err="1">
                <a:solidFill>
                  <a:srgbClr val="FFFF00"/>
                </a:solidFill>
              </a:rPr>
              <a:t>EExBA</a:t>
            </a:r>
            <a:r>
              <a:rPr lang="en-GB" dirty="0">
                <a:solidFill>
                  <a:srgbClr val="FFFF00"/>
                </a:solidFill>
              </a:rPr>
              <a:t>) </a:t>
            </a:r>
            <a:r>
              <a:rPr lang="en-GB" b="1" dirty="0">
                <a:solidFill>
                  <a:srgbClr val="FFFF00"/>
                </a:solidFill>
              </a:rPr>
              <a:t>does not</a:t>
            </a:r>
            <a:r>
              <a:rPr lang="en-GB" dirty="0">
                <a:solidFill>
                  <a:srgbClr val="FFFF00"/>
                </a:solidFill>
              </a:rPr>
              <a:t> include any tasks or tests and will not disrupt children in their everyday learning in Reception. This is carried out through observation and discussion with the children during their play and learning. I will use this professional knowledge to make a series of judgements about each child based on a clear set of assessment </a:t>
            </a:r>
            <a:r>
              <a:rPr lang="en-GB" dirty="0" smtClean="0">
                <a:solidFill>
                  <a:srgbClr val="FFFF00"/>
                </a:solidFill>
              </a:rPr>
              <a:t>criteria.</a:t>
            </a:r>
            <a:endParaRPr lang="en-GB" dirty="0">
              <a:solidFill>
                <a:srgbClr val="FFFF00"/>
              </a:solidFill>
            </a:endParaRPr>
          </a:p>
          <a:p>
            <a:pPr>
              <a:lnSpc>
                <a:spcPct val="90000"/>
              </a:lnSpc>
              <a:buFontTx/>
              <a:buNone/>
            </a:pPr>
            <a:endParaRPr lang="en-GB" dirty="0" smtClean="0">
              <a:solidFill>
                <a:srgbClr val="FFCC00"/>
              </a:solidFill>
            </a:endParaRPr>
          </a:p>
          <a:p>
            <a:pPr>
              <a:lnSpc>
                <a:spcPct val="90000"/>
              </a:lnSpc>
              <a:buFontTx/>
              <a:buNone/>
            </a:pPr>
            <a:endParaRPr lang="en-GB" sz="2800" dirty="0" smtClean="0">
              <a:solidFill>
                <a:srgbClr val="FFCC00"/>
              </a:solidFill>
            </a:endParaRPr>
          </a:p>
          <a:p>
            <a:pPr>
              <a:lnSpc>
                <a:spcPct val="90000"/>
              </a:lnSpc>
              <a:buFontTx/>
              <a:buNone/>
            </a:pPr>
            <a:endParaRPr lang="en-GB" sz="2800" dirty="0" smtClean="0">
              <a:solidFill>
                <a:srgbClr val="FFCC00"/>
              </a:solidFill>
            </a:endParaRPr>
          </a:p>
          <a:p>
            <a:pPr>
              <a:lnSpc>
                <a:spcPct val="90000"/>
              </a:lnSpc>
              <a:buFontTx/>
              <a:buNone/>
            </a:pPr>
            <a:endParaRPr lang="en-GB" sz="2800" dirty="0" smtClean="0">
              <a:solidFill>
                <a:srgbClr val="FFCC00"/>
              </a:solidFill>
            </a:endParaRPr>
          </a:p>
          <a:p>
            <a:pPr>
              <a:lnSpc>
                <a:spcPct val="90000"/>
              </a:lnSpc>
              <a:buFontTx/>
              <a:buNone/>
            </a:pPr>
            <a:endParaRPr lang="en-GB" sz="2800" dirty="0" smtClean="0">
              <a:solidFill>
                <a:srgbClr val="FFCC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914400" y="404664"/>
            <a:ext cx="8229600" cy="1143000"/>
          </a:xfrm>
        </p:spPr>
        <p:txBody>
          <a:bodyPr/>
          <a:lstStyle/>
          <a:p>
            <a:r>
              <a:rPr lang="en-GB" dirty="0">
                <a:solidFill>
                  <a:srgbClr val="FFCC00"/>
                </a:solidFill>
              </a:rPr>
              <a:t>Reception Baseline</a:t>
            </a:r>
            <a:endParaRPr lang="en-GB" dirty="0" smtClean="0">
              <a:solidFill>
                <a:srgbClr val="FFCC00"/>
              </a:solidFill>
            </a:endParaRPr>
          </a:p>
        </p:txBody>
      </p:sp>
      <p:sp>
        <p:nvSpPr>
          <p:cNvPr id="19459" name="Rectangle 3"/>
          <p:cNvSpPr>
            <a:spLocks noGrp="1" noChangeArrowheads="1"/>
          </p:cNvSpPr>
          <p:nvPr>
            <p:ph idx="1"/>
          </p:nvPr>
        </p:nvSpPr>
        <p:spPr>
          <a:xfrm>
            <a:off x="500063" y="1285875"/>
            <a:ext cx="8286750" cy="5072063"/>
          </a:xfrm>
        </p:spPr>
        <p:txBody>
          <a:bodyPr>
            <a:normAutofit/>
          </a:bodyPr>
          <a:lstStyle/>
          <a:p>
            <a:pPr marL="274320" indent="-274320" fontAlgn="auto">
              <a:spcAft>
                <a:spcPts val="0"/>
              </a:spcAft>
              <a:buClr>
                <a:schemeClr val="accent3"/>
              </a:buClr>
              <a:buFontTx/>
              <a:buNone/>
              <a:defRPr/>
            </a:pPr>
            <a:endParaRPr lang="en-GB" dirty="0" smtClean="0">
              <a:solidFill>
                <a:srgbClr val="FFCC00"/>
              </a:solidFill>
            </a:endParaRPr>
          </a:p>
          <a:p>
            <a:pPr marL="0" indent="0">
              <a:buNone/>
            </a:pPr>
            <a:r>
              <a:rPr lang="en-GB" dirty="0">
                <a:solidFill>
                  <a:srgbClr val="FFFF00"/>
                </a:solidFill>
              </a:rPr>
              <a:t>Giving the children a baseline upon entry enables me to tailor the learning to the needs of the children and enables the school leadership team to track the progress that they make throughout their school life.</a:t>
            </a:r>
          </a:p>
          <a:p>
            <a:pPr marL="0" indent="0">
              <a:buNone/>
            </a:pPr>
            <a:r>
              <a:rPr lang="en-GB" dirty="0">
                <a:solidFill>
                  <a:srgbClr val="FFFF00"/>
                </a:solidFill>
              </a:rPr>
              <a:t>Your child will be assessed within the first six weeks of starting school. I will decide when they are ready for the assessment. It only takes place once they are settled and confident in their new class.</a:t>
            </a:r>
          </a:p>
          <a:p>
            <a:pPr marL="274320" indent="-274320" fontAlgn="auto">
              <a:spcAft>
                <a:spcPts val="0"/>
              </a:spcAft>
              <a:buClr>
                <a:schemeClr val="accent3"/>
              </a:buClr>
              <a:buFontTx/>
              <a:buNone/>
              <a:defRPr/>
            </a:pPr>
            <a:endParaRPr lang="en-GB" dirty="0" smtClean="0">
              <a:solidFill>
                <a:srgbClr val="FFCC00"/>
              </a:solidFill>
            </a:endParaRPr>
          </a:p>
          <a:p>
            <a:pPr marL="274320" indent="-274320" fontAlgn="auto">
              <a:spcAft>
                <a:spcPts val="0"/>
              </a:spcAft>
              <a:buClr>
                <a:schemeClr val="accent3"/>
              </a:buClr>
              <a:buFontTx/>
              <a:buNone/>
              <a:defRPr/>
            </a:pPr>
            <a:endParaRPr lang="en-GB"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CC00"/>
                </a:solidFill>
              </a:rPr>
              <a:t>Reception Baseline</a:t>
            </a:r>
            <a:endParaRPr lang="en-GB" dirty="0"/>
          </a:p>
        </p:txBody>
      </p:sp>
      <p:sp>
        <p:nvSpPr>
          <p:cNvPr id="3" name="Content Placeholder 2"/>
          <p:cNvSpPr>
            <a:spLocks noGrp="1"/>
          </p:cNvSpPr>
          <p:nvPr>
            <p:ph idx="1"/>
          </p:nvPr>
        </p:nvSpPr>
        <p:spPr/>
        <p:txBody>
          <a:bodyPr/>
          <a:lstStyle/>
          <a:p>
            <a:pPr marL="0" indent="0">
              <a:buNone/>
            </a:pPr>
            <a:r>
              <a:rPr lang="en-GB" dirty="0">
                <a:solidFill>
                  <a:srgbClr val="FFFF00"/>
                </a:solidFill>
              </a:rPr>
              <a:t>Your child’s baseline assessment score will be used by school to assess his progress between starting reception from four years and when he leaves primary school at 11 years old. The results will be sent to the Department for Education (</a:t>
            </a:r>
            <a:r>
              <a:rPr lang="en-GB" dirty="0" err="1">
                <a:solidFill>
                  <a:srgbClr val="FFFF00"/>
                </a:solidFill>
              </a:rPr>
              <a:t>DfE</a:t>
            </a:r>
            <a:r>
              <a:rPr lang="en-GB" dirty="0">
                <a:solidFill>
                  <a:srgbClr val="FFFF00"/>
                </a:solidFill>
              </a:rPr>
              <a:t>) so that his score can be compared with other children of a similar age, starting school all over the country. The </a:t>
            </a:r>
            <a:r>
              <a:rPr lang="en-GB" dirty="0" err="1">
                <a:solidFill>
                  <a:srgbClr val="FFFF00"/>
                </a:solidFill>
              </a:rPr>
              <a:t>DfE</a:t>
            </a:r>
            <a:r>
              <a:rPr lang="en-GB" dirty="0">
                <a:solidFill>
                  <a:srgbClr val="FFFF00"/>
                </a:solidFill>
              </a:rPr>
              <a:t> will also compare progress made in all schools.</a:t>
            </a:r>
            <a:endParaRPr lang="en-GB" dirty="0">
              <a:solidFill>
                <a:srgbClr val="FFFF00"/>
              </a:solidFill>
              <a:latin typeface="SassoonPrimaryInfant" pitchFamily="2" charset="0"/>
            </a:endParaRPr>
          </a:p>
          <a:p>
            <a:endParaRPr lang="en-GB" dirty="0"/>
          </a:p>
        </p:txBody>
      </p:sp>
    </p:spTree>
    <p:extLst>
      <p:ext uri="{BB962C8B-B14F-4D97-AF65-F5344CB8AC3E}">
        <p14:creationId xmlns:p14="http://schemas.microsoft.com/office/powerpoint/2010/main" val="37271278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468313" y="908050"/>
            <a:ext cx="8229600" cy="1143000"/>
          </a:xfrm>
        </p:spPr>
        <p:txBody>
          <a:bodyPr/>
          <a:lstStyle/>
          <a:p>
            <a:r>
              <a:rPr lang="en-GB" dirty="0" smtClean="0">
                <a:solidFill>
                  <a:srgbClr val="FFCC00"/>
                </a:solidFill>
              </a:rPr>
              <a:t>On Line Learning Journal</a:t>
            </a:r>
            <a:endParaRPr lang="en-US" dirty="0" smtClean="0">
              <a:solidFill>
                <a:srgbClr val="FFCC00"/>
              </a:solidFill>
            </a:endParaRPr>
          </a:p>
        </p:txBody>
      </p:sp>
      <p:sp>
        <p:nvSpPr>
          <p:cNvPr id="34818" name="Rectangle 3"/>
          <p:cNvSpPr>
            <a:spLocks noGrp="1" noChangeArrowheads="1"/>
          </p:cNvSpPr>
          <p:nvPr>
            <p:ph idx="1"/>
          </p:nvPr>
        </p:nvSpPr>
        <p:spPr>
          <a:xfrm>
            <a:off x="914400" y="1700213"/>
            <a:ext cx="8229600" cy="4525962"/>
          </a:xfrm>
        </p:spPr>
        <p:txBody>
          <a:bodyPr/>
          <a:lstStyle/>
          <a:p>
            <a:pPr>
              <a:buFontTx/>
              <a:buNone/>
            </a:pPr>
            <a:endParaRPr lang="en-GB" dirty="0" smtClean="0"/>
          </a:p>
          <a:p>
            <a:pPr>
              <a:buFontTx/>
              <a:buNone/>
            </a:pPr>
            <a:r>
              <a:rPr lang="en-GB" sz="4000" dirty="0" smtClean="0"/>
              <a:t>			</a:t>
            </a:r>
            <a:endParaRPr lang="en-GB" sz="4000" dirty="0"/>
          </a:p>
          <a:p>
            <a:pPr>
              <a:buFontTx/>
              <a:buNone/>
            </a:pPr>
            <a:endParaRPr lang="en-GB" sz="4000" dirty="0" smtClean="0"/>
          </a:p>
          <a:p>
            <a:pPr>
              <a:buFontTx/>
              <a:buNone/>
            </a:pPr>
            <a:endParaRPr lang="en-GB" sz="4000" dirty="0"/>
          </a:p>
          <a:p>
            <a:pPr>
              <a:buFontTx/>
              <a:buNone/>
            </a:pPr>
            <a:r>
              <a:rPr lang="en-GB" sz="4000" dirty="0" smtClean="0">
                <a:hlinkClick r:id="rId3" action="ppaction://hlinkfile"/>
              </a:rPr>
              <a:t>Security</a:t>
            </a:r>
            <a:endParaRPr lang="en-US" sz="4000" dirty="0" smtClean="0"/>
          </a:p>
        </p:txBody>
      </p:sp>
      <p:pic>
        <p:nvPicPr>
          <p:cNvPr id="1026" name="Picture 2" descr="Tapestry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696" y="2492896"/>
            <a:ext cx="4371975" cy="85725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24128" y="4005064"/>
            <a:ext cx="2421766" cy="13615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Bournebrook Way</a:t>
            </a:r>
            <a:endParaRPr lang="en-GB" dirty="0"/>
          </a:p>
        </p:txBody>
      </p:sp>
      <p:sp>
        <p:nvSpPr>
          <p:cNvPr id="3" name="Content Placeholder 2"/>
          <p:cNvSpPr>
            <a:spLocks noGrp="1"/>
          </p:cNvSpPr>
          <p:nvPr>
            <p:ph idx="1"/>
          </p:nvPr>
        </p:nvSpPr>
        <p:spPr/>
        <p:txBody>
          <a:bodyPr/>
          <a:lstStyle/>
          <a:p>
            <a:pPr marL="0" indent="0" algn="ctr">
              <a:buNone/>
            </a:pPr>
            <a:r>
              <a:rPr lang="en-US" b="1" dirty="0">
                <a:solidFill>
                  <a:schemeClr val="bg1"/>
                </a:solidFill>
              </a:rPr>
              <a:t>We Respect the Bournebrook Way</a:t>
            </a:r>
            <a:endParaRPr lang="en-GB" dirty="0">
              <a:solidFill>
                <a:schemeClr val="bg1"/>
              </a:solidFill>
            </a:endParaRPr>
          </a:p>
          <a:p>
            <a:endParaRPr lang="en-US" b="1" i="1" dirty="0" smtClean="0"/>
          </a:p>
          <a:p>
            <a:endParaRPr lang="en-US" b="1" i="1" dirty="0"/>
          </a:p>
          <a:p>
            <a:endParaRPr lang="en-US" b="1" i="1" dirty="0" smtClean="0"/>
          </a:p>
          <a:p>
            <a:endParaRPr lang="en-US" b="1" i="1" dirty="0"/>
          </a:p>
          <a:p>
            <a:endParaRPr lang="en-US" b="1" i="1" dirty="0" smtClean="0"/>
          </a:p>
          <a:p>
            <a:endParaRPr lang="en-US" b="1" i="1" dirty="0"/>
          </a:p>
          <a:p>
            <a:pPr marL="0" indent="0" algn="ctr">
              <a:buNone/>
            </a:pPr>
            <a:r>
              <a:rPr lang="en-US" b="1" i="1" dirty="0" smtClean="0">
                <a:solidFill>
                  <a:schemeClr val="bg1"/>
                </a:solidFill>
              </a:rPr>
              <a:t>Where </a:t>
            </a:r>
            <a:r>
              <a:rPr lang="en-US" b="1" i="1" dirty="0">
                <a:solidFill>
                  <a:schemeClr val="bg1"/>
                </a:solidFill>
              </a:rPr>
              <a:t>we Grow and Flourish Cradled by Christian Values</a:t>
            </a:r>
            <a:endParaRPr lang="en-GB" dirty="0">
              <a:solidFill>
                <a:schemeClr val="bg1"/>
              </a:solidFill>
            </a:endParaRPr>
          </a:p>
          <a:p>
            <a:endParaRPr lang="en-GB" dirty="0"/>
          </a:p>
        </p:txBody>
      </p:sp>
      <p:pic>
        <p:nvPicPr>
          <p:cNvPr id="4" name="Picture 3">
            <a:hlinkClick r:id="rId2" action="ppaction://hlinkfile"/>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2800" y="3140968"/>
            <a:ext cx="2371328" cy="1584176"/>
          </a:xfrm>
          <a:prstGeom prst="rect">
            <a:avLst/>
          </a:prstGeom>
          <a:noFill/>
          <a:ln>
            <a:noFill/>
          </a:ln>
        </p:spPr>
      </p:pic>
    </p:spTree>
    <p:extLst>
      <p:ext uri="{BB962C8B-B14F-4D97-AF65-F5344CB8AC3E}">
        <p14:creationId xmlns:p14="http://schemas.microsoft.com/office/powerpoint/2010/main" val="22258614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723106"/>
          </a:xfrm>
        </p:spPr>
        <p:txBody>
          <a:bodyPr/>
          <a:lstStyle/>
          <a:p>
            <a:r>
              <a:rPr lang="en-GB" dirty="0" smtClean="0">
                <a:solidFill>
                  <a:srgbClr val="FFC000"/>
                </a:solidFill>
              </a:rPr>
              <a:t>My Way</a:t>
            </a:r>
            <a:endParaRPr lang="en-GB" dirty="0">
              <a:solidFill>
                <a:srgbClr val="FFC000"/>
              </a:solidFill>
            </a:endParaRPr>
          </a:p>
        </p:txBody>
      </p:sp>
      <p:sp>
        <p:nvSpPr>
          <p:cNvPr id="3" name="Content Placeholder 2"/>
          <p:cNvSpPr>
            <a:spLocks noGrp="1"/>
          </p:cNvSpPr>
          <p:nvPr>
            <p:ph idx="1"/>
          </p:nvPr>
        </p:nvSpPr>
        <p:spPr>
          <a:xfrm>
            <a:off x="467544" y="1484784"/>
            <a:ext cx="8229600" cy="4389437"/>
          </a:xfrm>
        </p:spPr>
        <p:txBody>
          <a:bodyPr/>
          <a:lstStyle/>
          <a:p>
            <a:r>
              <a:rPr lang="en-GB" dirty="0" smtClean="0">
                <a:solidFill>
                  <a:srgbClr val="FFFF00"/>
                </a:solidFill>
              </a:rPr>
              <a:t>My Way homework is given in Reception and KS1.  The children are given a title or some information linked to learning which has been taking place in school. The children will then ‘research’ the area/title they have been given and then choose how they will present their work.  </a:t>
            </a:r>
          </a:p>
          <a:p>
            <a:r>
              <a:rPr lang="en-GB" dirty="0" smtClean="0">
                <a:solidFill>
                  <a:srgbClr val="FFFF00"/>
                </a:solidFill>
              </a:rPr>
              <a:t>Children can draw pictures, write sentences, take pictures, cut out pictures from magazines and make things.</a:t>
            </a:r>
          </a:p>
          <a:p>
            <a:r>
              <a:rPr lang="en-GB" dirty="0" smtClean="0">
                <a:solidFill>
                  <a:srgbClr val="FFFF00"/>
                </a:solidFill>
              </a:rPr>
              <a:t>Topics have included- My favourite Julia Donaldson story, an African country and being a Spring Detective.</a:t>
            </a:r>
          </a:p>
          <a:p>
            <a:endParaRPr lang="en-GB" dirty="0">
              <a:solidFill>
                <a:srgbClr val="FFFF00"/>
              </a:solidFill>
            </a:endParaRPr>
          </a:p>
        </p:txBody>
      </p:sp>
    </p:spTree>
    <p:extLst>
      <p:ext uri="{BB962C8B-B14F-4D97-AF65-F5344CB8AC3E}">
        <p14:creationId xmlns:p14="http://schemas.microsoft.com/office/powerpoint/2010/main" val="3045741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r>
              <a:rPr lang="en-GB" dirty="0" smtClean="0">
                <a:solidFill>
                  <a:srgbClr val="FFCC00"/>
                </a:solidFill>
              </a:rPr>
              <a:t>The Foundation Stage Curriculum </a:t>
            </a:r>
            <a:endParaRPr lang="en-GB" dirty="0" smtClean="0">
              <a:solidFill>
                <a:srgbClr val="FFFF66"/>
              </a:solidFill>
            </a:endParaRPr>
          </a:p>
        </p:txBody>
      </p:sp>
      <p:sp>
        <p:nvSpPr>
          <p:cNvPr id="4099" name="Rectangle 3"/>
          <p:cNvSpPr>
            <a:spLocks noGrp="1" noChangeArrowheads="1"/>
          </p:cNvSpPr>
          <p:nvPr>
            <p:ph idx="1"/>
          </p:nvPr>
        </p:nvSpPr>
        <p:spPr/>
        <p:txBody>
          <a:bodyPr>
            <a:normAutofit fontScale="92500"/>
          </a:bodyPr>
          <a:lstStyle/>
          <a:p>
            <a:r>
              <a:rPr lang="en-GB" dirty="0">
                <a:solidFill>
                  <a:srgbClr val="FFFF00"/>
                </a:solidFill>
              </a:rPr>
              <a:t>What is the Foundation Stage?</a:t>
            </a:r>
          </a:p>
          <a:p>
            <a:r>
              <a:rPr lang="en-GB" dirty="0" smtClean="0">
                <a:solidFill>
                  <a:srgbClr val="FFFF00"/>
                </a:solidFill>
              </a:rPr>
              <a:t>The </a:t>
            </a:r>
            <a:r>
              <a:rPr lang="en-GB" dirty="0">
                <a:solidFill>
                  <a:srgbClr val="FFFF00"/>
                </a:solidFill>
              </a:rPr>
              <a:t>Foundation Stage focuses on the distinct needs of </a:t>
            </a:r>
          </a:p>
          <a:p>
            <a:r>
              <a:rPr lang="en-GB" dirty="0">
                <a:solidFill>
                  <a:srgbClr val="FFFF00"/>
                </a:solidFill>
              </a:rPr>
              <a:t>children aged three to five </a:t>
            </a:r>
            <a:r>
              <a:rPr lang="en-GB" dirty="0" smtClean="0">
                <a:solidFill>
                  <a:srgbClr val="FFFF00"/>
                </a:solidFill>
              </a:rPr>
              <a:t>until </a:t>
            </a:r>
            <a:r>
              <a:rPr lang="en-GB" dirty="0">
                <a:solidFill>
                  <a:srgbClr val="FFFF00"/>
                </a:solidFill>
              </a:rPr>
              <a:t>the end of the reception year. </a:t>
            </a:r>
          </a:p>
          <a:p>
            <a:r>
              <a:rPr lang="en-GB" dirty="0" smtClean="0">
                <a:solidFill>
                  <a:srgbClr val="FFFF00"/>
                </a:solidFill>
              </a:rPr>
              <a:t>The </a:t>
            </a:r>
            <a:r>
              <a:rPr lang="en-GB" dirty="0">
                <a:solidFill>
                  <a:srgbClr val="FFFF00"/>
                </a:solidFill>
              </a:rPr>
              <a:t>Foundation Stage has its own curriculum which </a:t>
            </a:r>
          </a:p>
          <a:p>
            <a:r>
              <a:rPr lang="en-GB" dirty="0">
                <a:solidFill>
                  <a:srgbClr val="FFFF00"/>
                </a:solidFill>
              </a:rPr>
              <a:t>emphasises learning based on play and experiences. </a:t>
            </a:r>
          </a:p>
          <a:p>
            <a:r>
              <a:rPr lang="en-GB" dirty="0" smtClean="0">
                <a:solidFill>
                  <a:srgbClr val="FFFF00"/>
                </a:solidFill>
              </a:rPr>
              <a:t>It </a:t>
            </a:r>
            <a:r>
              <a:rPr lang="en-GB" dirty="0">
                <a:solidFill>
                  <a:srgbClr val="FFFF00"/>
                </a:solidFill>
              </a:rPr>
              <a:t>is a broad, balanced and purposeful curriculum, </a:t>
            </a:r>
            <a:r>
              <a:rPr lang="en-GB" dirty="0" smtClean="0">
                <a:solidFill>
                  <a:srgbClr val="FFFF00"/>
                </a:solidFill>
              </a:rPr>
              <a:t>delivered </a:t>
            </a:r>
            <a:r>
              <a:rPr lang="en-GB" dirty="0">
                <a:solidFill>
                  <a:srgbClr val="FFFF00"/>
                </a:solidFill>
              </a:rPr>
              <a:t>through planned play activities to help ensure </a:t>
            </a:r>
            <a:r>
              <a:rPr lang="en-GB" dirty="0" smtClean="0">
                <a:solidFill>
                  <a:srgbClr val="FFFF00"/>
                </a:solidFill>
              </a:rPr>
              <a:t>all </a:t>
            </a:r>
            <a:r>
              <a:rPr lang="en-GB" dirty="0">
                <a:solidFill>
                  <a:srgbClr val="FFFF00"/>
                </a:solidFill>
              </a:rPr>
              <a:t>children have the opportunity to reach their full </a:t>
            </a:r>
            <a:r>
              <a:rPr lang="en-GB" dirty="0" smtClean="0">
                <a:solidFill>
                  <a:srgbClr val="FFFF00"/>
                </a:solidFill>
              </a:rPr>
              <a:t>potential </a:t>
            </a:r>
            <a:r>
              <a:rPr lang="en-GB" dirty="0">
                <a:solidFill>
                  <a:srgbClr val="FFFF00"/>
                </a:solidFill>
              </a:rPr>
              <a:t>and experience the best possible start to their </a:t>
            </a:r>
            <a:r>
              <a:rPr lang="en-GB" dirty="0" smtClean="0">
                <a:solidFill>
                  <a:srgbClr val="FFFF00"/>
                </a:solidFill>
              </a:rPr>
              <a:t>education</a:t>
            </a:r>
            <a:r>
              <a:rPr lang="en-GB" dirty="0">
                <a:solidFill>
                  <a:srgbClr val="FFFF00"/>
                </a:solidFill>
              </a:rPr>
              <a:t>.</a:t>
            </a:r>
          </a:p>
          <a:p>
            <a:pPr>
              <a:buFontTx/>
              <a:buNone/>
            </a:pPr>
            <a:endParaRPr lang="en-GB" dirty="0" smtClean="0">
              <a:solidFill>
                <a:srgbClr val="FFFF66"/>
              </a:solidFill>
            </a:endParaRPr>
          </a:p>
          <a:p>
            <a:pPr>
              <a:buFontTx/>
              <a:buNone/>
            </a:pPr>
            <a:endParaRPr lang="en-GB" dirty="0" smtClean="0"/>
          </a:p>
          <a:p>
            <a:pPr>
              <a:buFontTx/>
              <a:buNone/>
            </a:pPr>
            <a:endParaRPr lang="en-GB" dirty="0" smtClean="0"/>
          </a:p>
          <a:p>
            <a:pPr>
              <a:buFontTx/>
              <a:buNone/>
            </a:pPr>
            <a:endParaRPr lang="en-GB" dirty="0" smtClean="0"/>
          </a:p>
          <a:p>
            <a:pPr>
              <a:buFontTx/>
              <a:buNone/>
            </a:pPr>
            <a:endParaRPr lang="en-GB"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84188" y="260648"/>
            <a:ext cx="8336284" cy="1614190"/>
          </a:xfrm>
        </p:spPr>
        <p:txBody>
          <a:bodyPr>
            <a:normAutofit fontScale="90000"/>
          </a:bodyPr>
          <a:lstStyle/>
          <a:p>
            <a:r>
              <a:rPr lang="en-GB" dirty="0" smtClean="0">
                <a:solidFill>
                  <a:srgbClr val="FFCC00"/>
                </a:solidFill>
              </a:rPr>
              <a:t>The </a:t>
            </a:r>
            <a:r>
              <a:rPr lang="en-GB" dirty="0">
                <a:solidFill>
                  <a:srgbClr val="FFCC00"/>
                </a:solidFill>
              </a:rPr>
              <a:t>Seven Areas of Learning and </a:t>
            </a:r>
            <a:br>
              <a:rPr lang="en-GB" dirty="0">
                <a:solidFill>
                  <a:srgbClr val="FFCC00"/>
                </a:solidFill>
              </a:rPr>
            </a:br>
            <a:r>
              <a:rPr lang="en-GB" dirty="0">
                <a:solidFill>
                  <a:srgbClr val="FFCC00"/>
                </a:solidFill>
              </a:rPr>
              <a:t>Development:</a:t>
            </a:r>
          </a:p>
        </p:txBody>
      </p:sp>
      <p:sp>
        <p:nvSpPr>
          <p:cNvPr id="5123" name="Rectangle 3"/>
          <p:cNvSpPr>
            <a:spLocks noGrp="1" noChangeArrowheads="1"/>
          </p:cNvSpPr>
          <p:nvPr>
            <p:ph idx="1"/>
          </p:nvPr>
        </p:nvSpPr>
        <p:spPr>
          <a:xfrm>
            <a:off x="473934" y="1772816"/>
            <a:ext cx="8229600" cy="4525963"/>
          </a:xfrm>
        </p:spPr>
        <p:txBody>
          <a:bodyPr>
            <a:normAutofit/>
          </a:bodyPr>
          <a:lstStyle/>
          <a:p>
            <a:pPr>
              <a:lnSpc>
                <a:spcPct val="80000"/>
              </a:lnSpc>
              <a:buFontTx/>
              <a:buNone/>
            </a:pPr>
            <a:endParaRPr lang="en-GB" sz="2400" dirty="0" smtClean="0">
              <a:solidFill>
                <a:srgbClr val="FFFF66"/>
              </a:solidFill>
            </a:endParaRPr>
          </a:p>
          <a:p>
            <a:r>
              <a:rPr lang="en-GB" sz="3000" dirty="0">
                <a:solidFill>
                  <a:srgbClr val="FFFF00"/>
                </a:solidFill>
              </a:rPr>
              <a:t>Personal, Social and Emotional Development </a:t>
            </a:r>
          </a:p>
          <a:p>
            <a:r>
              <a:rPr lang="en-GB" sz="3000" dirty="0" smtClean="0">
                <a:solidFill>
                  <a:srgbClr val="FFFF00"/>
                </a:solidFill>
              </a:rPr>
              <a:t>Communication </a:t>
            </a:r>
            <a:r>
              <a:rPr lang="en-GB" sz="3000" dirty="0">
                <a:solidFill>
                  <a:srgbClr val="FFFF00"/>
                </a:solidFill>
              </a:rPr>
              <a:t>and Language </a:t>
            </a:r>
          </a:p>
          <a:p>
            <a:r>
              <a:rPr lang="en-GB" sz="3000" dirty="0">
                <a:solidFill>
                  <a:srgbClr val="FFFF00"/>
                </a:solidFill>
              </a:rPr>
              <a:t>Mathematics </a:t>
            </a:r>
          </a:p>
          <a:p>
            <a:r>
              <a:rPr lang="en-GB" sz="3000" dirty="0">
                <a:solidFill>
                  <a:srgbClr val="FFFF00"/>
                </a:solidFill>
              </a:rPr>
              <a:t>Literacy </a:t>
            </a:r>
          </a:p>
          <a:p>
            <a:r>
              <a:rPr lang="en-GB" sz="3000" dirty="0">
                <a:solidFill>
                  <a:srgbClr val="FFFF00"/>
                </a:solidFill>
              </a:rPr>
              <a:t>Understanding of the World </a:t>
            </a:r>
          </a:p>
          <a:p>
            <a:r>
              <a:rPr lang="en-GB" sz="3000" dirty="0">
                <a:solidFill>
                  <a:srgbClr val="FFFF00"/>
                </a:solidFill>
              </a:rPr>
              <a:t>Expressive Arts and Design </a:t>
            </a:r>
          </a:p>
          <a:p>
            <a:r>
              <a:rPr lang="en-GB" sz="3000" dirty="0">
                <a:solidFill>
                  <a:srgbClr val="FFFF00"/>
                </a:solidFill>
              </a:rPr>
              <a:t>Physical </a:t>
            </a:r>
            <a:r>
              <a:rPr lang="en-GB" sz="3000" dirty="0" smtClean="0">
                <a:solidFill>
                  <a:srgbClr val="FFFF00"/>
                </a:solidFill>
              </a:rPr>
              <a:t>Development</a:t>
            </a:r>
            <a:endParaRPr lang="en-GB" sz="3000" dirty="0">
              <a:solidFill>
                <a:srgbClr val="FFFF00"/>
              </a:solidFill>
            </a:endParaRPr>
          </a:p>
          <a:p>
            <a:pPr>
              <a:lnSpc>
                <a:spcPct val="80000"/>
              </a:lnSpc>
              <a:buFontTx/>
              <a:buNone/>
            </a:pPr>
            <a:endParaRPr lang="en-GB" sz="2400" dirty="0" smtClean="0"/>
          </a:p>
          <a:p>
            <a:pPr>
              <a:lnSpc>
                <a:spcPct val="80000"/>
              </a:lnSpc>
              <a:buFontTx/>
              <a:buNone/>
            </a:pPr>
            <a:endParaRPr lang="en-GB" sz="2400" dirty="0" smtClean="0"/>
          </a:p>
          <a:p>
            <a:pPr>
              <a:lnSpc>
                <a:spcPct val="80000"/>
              </a:lnSpc>
              <a:buFontTx/>
              <a:buNone/>
            </a:pPr>
            <a:endParaRPr lang="en-GB" sz="2400" dirty="0" smtClean="0"/>
          </a:p>
          <a:p>
            <a:pPr>
              <a:lnSpc>
                <a:spcPct val="80000"/>
              </a:lnSpc>
              <a:buFontTx/>
              <a:buNone/>
            </a:pPr>
            <a:endParaRPr lang="en-GB" sz="2400" dirty="0" smtClean="0"/>
          </a:p>
          <a:p>
            <a:pPr>
              <a:lnSpc>
                <a:spcPct val="80000"/>
              </a:lnSpc>
              <a:buFontTx/>
              <a:buNone/>
            </a:pPr>
            <a:endParaRPr lang="en-GB" sz="2400" dirty="0" smtClean="0"/>
          </a:p>
          <a:p>
            <a:pPr>
              <a:lnSpc>
                <a:spcPct val="80000"/>
              </a:lnSpc>
              <a:buFontTx/>
              <a:buNone/>
            </a:pPr>
            <a:endParaRPr lang="en-GB" sz="2400" dirty="0" smtClean="0">
              <a:solidFill>
                <a:srgbClr val="5EF0F7"/>
              </a:solidFill>
              <a:latin typeface="SassoonPrimaryInfant" pitchFamily="2" charset="0"/>
            </a:endParaRPr>
          </a:p>
          <a:p>
            <a:pPr>
              <a:lnSpc>
                <a:spcPct val="80000"/>
              </a:lnSpc>
              <a:buFontTx/>
              <a:buNone/>
            </a:pPr>
            <a:endParaRPr lang="en-GB" sz="2400" dirty="0" smtClean="0">
              <a:solidFill>
                <a:srgbClr val="5EF0F7"/>
              </a:solidFill>
              <a:latin typeface="SassoonPrimaryInfant"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r>
              <a:rPr lang="en-GB" dirty="0">
                <a:solidFill>
                  <a:srgbClr val="FFC000"/>
                </a:solidFill>
              </a:rPr>
              <a:t>Personal, Social and Emotional </a:t>
            </a:r>
            <a:br>
              <a:rPr lang="en-GB" dirty="0">
                <a:solidFill>
                  <a:srgbClr val="FFC000"/>
                </a:solidFill>
              </a:rPr>
            </a:br>
            <a:r>
              <a:rPr lang="en-GB" dirty="0">
                <a:solidFill>
                  <a:srgbClr val="FFC000"/>
                </a:solidFill>
              </a:rPr>
              <a:t>Development</a:t>
            </a:r>
            <a:endParaRPr lang="en-GB" dirty="0">
              <a:solidFill>
                <a:srgbClr val="FFC000"/>
              </a:solidFill>
            </a:endParaRPr>
          </a:p>
        </p:txBody>
      </p:sp>
      <p:sp>
        <p:nvSpPr>
          <p:cNvPr id="7171" name="Rectangle 3"/>
          <p:cNvSpPr>
            <a:spLocks noGrp="1" noChangeArrowheads="1"/>
          </p:cNvSpPr>
          <p:nvPr>
            <p:ph idx="1"/>
          </p:nvPr>
        </p:nvSpPr>
        <p:spPr/>
        <p:txBody>
          <a:bodyPr>
            <a:normAutofit fontScale="77500" lnSpcReduction="20000"/>
          </a:bodyPr>
          <a:lstStyle/>
          <a:p>
            <a:pPr marL="0" indent="0">
              <a:buNone/>
            </a:pPr>
            <a:endParaRPr lang="en-GB" dirty="0"/>
          </a:p>
          <a:p>
            <a:pPr marL="0" indent="0">
              <a:buNone/>
            </a:pPr>
            <a:r>
              <a:rPr lang="en-GB" dirty="0">
                <a:solidFill>
                  <a:srgbClr val="FFFF00"/>
                </a:solidFill>
              </a:rPr>
              <a:t>Successful Personal, Social and Emotional </a:t>
            </a:r>
            <a:r>
              <a:rPr lang="en-GB" dirty="0" smtClean="0">
                <a:solidFill>
                  <a:srgbClr val="FFFF00"/>
                </a:solidFill>
              </a:rPr>
              <a:t>Development </a:t>
            </a:r>
            <a:r>
              <a:rPr lang="en-GB" dirty="0">
                <a:solidFill>
                  <a:srgbClr val="FFFF00"/>
                </a:solidFill>
              </a:rPr>
              <a:t>is critical for very young children in all </a:t>
            </a:r>
            <a:r>
              <a:rPr lang="en-GB" dirty="0" smtClean="0">
                <a:solidFill>
                  <a:srgbClr val="FFFF00"/>
                </a:solidFill>
              </a:rPr>
              <a:t>aspects </a:t>
            </a:r>
            <a:r>
              <a:rPr lang="en-GB" dirty="0">
                <a:solidFill>
                  <a:srgbClr val="FFFF00"/>
                </a:solidFill>
              </a:rPr>
              <a:t>of their lives and gives them the best </a:t>
            </a:r>
            <a:r>
              <a:rPr lang="en-GB" dirty="0" smtClean="0">
                <a:solidFill>
                  <a:srgbClr val="FFFF00"/>
                </a:solidFill>
              </a:rPr>
              <a:t>opportunity </a:t>
            </a:r>
            <a:r>
              <a:rPr lang="en-GB" dirty="0">
                <a:solidFill>
                  <a:srgbClr val="FFFF00"/>
                </a:solidFill>
              </a:rPr>
              <a:t>for success in all other areas of learning. </a:t>
            </a:r>
          </a:p>
          <a:p>
            <a:pPr marL="0" indent="0">
              <a:buNone/>
            </a:pPr>
            <a:r>
              <a:rPr lang="en-GB" dirty="0">
                <a:solidFill>
                  <a:srgbClr val="FFFF00"/>
                </a:solidFill>
              </a:rPr>
              <a:t>We believe that it is crucial that we provide the </a:t>
            </a:r>
            <a:r>
              <a:rPr lang="en-GB" dirty="0" smtClean="0">
                <a:solidFill>
                  <a:srgbClr val="FFFF00"/>
                </a:solidFill>
              </a:rPr>
              <a:t>experiences </a:t>
            </a:r>
            <a:r>
              <a:rPr lang="en-GB" dirty="0">
                <a:solidFill>
                  <a:srgbClr val="FFFF00"/>
                </a:solidFill>
              </a:rPr>
              <a:t>and support to enable children to develop </a:t>
            </a:r>
            <a:r>
              <a:rPr lang="en-GB" dirty="0" smtClean="0">
                <a:solidFill>
                  <a:srgbClr val="FFFF00"/>
                </a:solidFill>
              </a:rPr>
              <a:t>a </a:t>
            </a:r>
            <a:r>
              <a:rPr lang="en-GB" dirty="0">
                <a:solidFill>
                  <a:srgbClr val="FFFF00"/>
                </a:solidFill>
              </a:rPr>
              <a:t>positive sense of themselves. </a:t>
            </a:r>
          </a:p>
          <a:p>
            <a:pPr marL="0" indent="0">
              <a:buNone/>
            </a:pPr>
            <a:r>
              <a:rPr lang="en-GB" dirty="0">
                <a:solidFill>
                  <a:srgbClr val="FFFF00"/>
                </a:solidFill>
              </a:rPr>
              <a:t>This might be delivered through;</a:t>
            </a:r>
          </a:p>
          <a:p>
            <a:r>
              <a:rPr lang="en-GB" dirty="0" smtClean="0">
                <a:solidFill>
                  <a:srgbClr val="FFFF00"/>
                </a:solidFill>
              </a:rPr>
              <a:t>Name </a:t>
            </a:r>
            <a:r>
              <a:rPr lang="en-GB" dirty="0">
                <a:solidFill>
                  <a:srgbClr val="FFFF00"/>
                </a:solidFill>
              </a:rPr>
              <a:t>recognition </a:t>
            </a:r>
          </a:p>
          <a:p>
            <a:r>
              <a:rPr lang="en-GB" dirty="0">
                <a:solidFill>
                  <a:srgbClr val="FFFF00"/>
                </a:solidFill>
              </a:rPr>
              <a:t>Reward charts </a:t>
            </a:r>
          </a:p>
          <a:p>
            <a:r>
              <a:rPr lang="en-GB" dirty="0">
                <a:solidFill>
                  <a:srgbClr val="FFFF00"/>
                </a:solidFill>
              </a:rPr>
              <a:t>Offering choice and fostering independence </a:t>
            </a:r>
          </a:p>
          <a:p>
            <a:r>
              <a:rPr lang="en-GB" dirty="0">
                <a:solidFill>
                  <a:srgbClr val="FFFF00"/>
                </a:solidFill>
              </a:rPr>
              <a:t>Circle time </a:t>
            </a:r>
          </a:p>
          <a:p>
            <a:r>
              <a:rPr lang="en-GB" dirty="0">
                <a:solidFill>
                  <a:srgbClr val="FFFF00"/>
                </a:solidFill>
              </a:rPr>
              <a:t>Recognising and celebrating personal achievements </a:t>
            </a:r>
          </a:p>
          <a:p>
            <a:r>
              <a:rPr lang="en-GB" dirty="0">
                <a:solidFill>
                  <a:srgbClr val="FFFF00"/>
                </a:solidFill>
              </a:rPr>
              <a:t>Modelling a positive, nurturing and supportive environment</a:t>
            </a:r>
          </a:p>
          <a:p>
            <a:pPr>
              <a:lnSpc>
                <a:spcPct val="90000"/>
              </a:lnSpc>
              <a:buFontTx/>
              <a:buNone/>
            </a:pPr>
            <a:endParaRPr lang="en-GB" dirty="0" smtClean="0">
              <a:solidFill>
                <a:srgbClr val="FFFF66"/>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5EF0F7"/>
              </a:solidFill>
              <a:latin typeface="SassoonPrimaryInfant" pitchFamily="2" charset="0"/>
            </a:endParaRPr>
          </a:p>
          <a:p>
            <a:pPr>
              <a:lnSpc>
                <a:spcPct val="90000"/>
              </a:lnSpc>
              <a:buFontTx/>
              <a:buNone/>
            </a:pPr>
            <a:endParaRPr lang="en-GB" dirty="0" smtClean="0">
              <a:solidFill>
                <a:srgbClr val="5EF0F7"/>
              </a:solidFill>
              <a:latin typeface="SassoonPrimaryInfant" pitchFamily="2" charset="0"/>
            </a:endParaRPr>
          </a:p>
          <a:p>
            <a:pPr>
              <a:lnSpc>
                <a:spcPct val="90000"/>
              </a:lnSpc>
              <a:buFontTx/>
              <a:buNone/>
            </a:pPr>
            <a:endParaRPr lang="en-GB" dirty="0" smtClean="0">
              <a:solidFill>
                <a:srgbClr val="5EF0F7"/>
              </a:solidFill>
              <a:latin typeface="SassoonPrimaryInfant"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395536" y="260648"/>
            <a:ext cx="8229600" cy="1143000"/>
          </a:xfrm>
        </p:spPr>
        <p:txBody>
          <a:bodyPr/>
          <a:lstStyle/>
          <a:p>
            <a:r>
              <a:rPr lang="en-GB" dirty="0">
                <a:solidFill>
                  <a:srgbClr val="FFC000"/>
                </a:solidFill>
              </a:rPr>
              <a:t>Communication and Language</a:t>
            </a:r>
            <a:endParaRPr lang="en-GB" dirty="0" smtClean="0">
              <a:solidFill>
                <a:srgbClr val="FFC000"/>
              </a:solidFill>
            </a:endParaRPr>
          </a:p>
        </p:txBody>
      </p:sp>
      <p:sp>
        <p:nvSpPr>
          <p:cNvPr id="24578" name="Rectangle 3"/>
          <p:cNvSpPr>
            <a:spLocks noGrp="1" noChangeArrowheads="1"/>
          </p:cNvSpPr>
          <p:nvPr>
            <p:ph idx="1"/>
          </p:nvPr>
        </p:nvSpPr>
        <p:spPr>
          <a:xfrm>
            <a:off x="467544" y="1556792"/>
            <a:ext cx="8229600" cy="4389437"/>
          </a:xfrm>
        </p:spPr>
        <p:txBody>
          <a:bodyPr/>
          <a:lstStyle/>
          <a:p>
            <a:pPr marL="0" indent="0">
              <a:buNone/>
            </a:pPr>
            <a:r>
              <a:rPr lang="en-GB" sz="2000" dirty="0">
                <a:solidFill>
                  <a:srgbClr val="FFFF00"/>
                </a:solidFill>
              </a:rPr>
              <a:t>Communication and Language depend on learning </a:t>
            </a:r>
            <a:r>
              <a:rPr lang="en-GB" sz="2000" dirty="0" smtClean="0">
                <a:solidFill>
                  <a:srgbClr val="FFFF00"/>
                </a:solidFill>
              </a:rPr>
              <a:t>and </a:t>
            </a:r>
            <a:r>
              <a:rPr lang="en-GB" sz="2000" dirty="0">
                <a:solidFill>
                  <a:srgbClr val="FFFF00"/>
                </a:solidFill>
              </a:rPr>
              <a:t>being competent in a number of key skills, </a:t>
            </a:r>
            <a:r>
              <a:rPr lang="en-GB" sz="2000" dirty="0" smtClean="0">
                <a:solidFill>
                  <a:srgbClr val="FFFF00"/>
                </a:solidFill>
              </a:rPr>
              <a:t>together </a:t>
            </a:r>
            <a:r>
              <a:rPr lang="en-GB" sz="2000" dirty="0">
                <a:solidFill>
                  <a:srgbClr val="FFFF00"/>
                </a:solidFill>
              </a:rPr>
              <a:t>with having the confidence, opportunity, </a:t>
            </a:r>
            <a:r>
              <a:rPr lang="en-GB" sz="2000" dirty="0" smtClean="0">
                <a:solidFill>
                  <a:srgbClr val="FFFF00"/>
                </a:solidFill>
              </a:rPr>
              <a:t>encouragement</a:t>
            </a:r>
            <a:r>
              <a:rPr lang="en-GB" sz="2000" dirty="0">
                <a:solidFill>
                  <a:srgbClr val="FFFF00"/>
                </a:solidFill>
              </a:rPr>
              <a:t>, support and disposition to use </a:t>
            </a:r>
            <a:r>
              <a:rPr lang="en-GB" sz="2000" dirty="0" smtClean="0">
                <a:solidFill>
                  <a:srgbClr val="FFFF00"/>
                </a:solidFill>
              </a:rPr>
              <a:t>them</a:t>
            </a:r>
            <a:r>
              <a:rPr lang="en-GB" sz="2000" dirty="0">
                <a:solidFill>
                  <a:srgbClr val="FFFF00"/>
                </a:solidFill>
              </a:rPr>
              <a:t>. This area of learning includes communication, </a:t>
            </a:r>
            <a:r>
              <a:rPr lang="en-GB" sz="2000" dirty="0" smtClean="0">
                <a:solidFill>
                  <a:srgbClr val="FFFF00"/>
                </a:solidFill>
              </a:rPr>
              <a:t>speaking </a:t>
            </a:r>
            <a:r>
              <a:rPr lang="en-GB" sz="2000" dirty="0">
                <a:solidFill>
                  <a:srgbClr val="FFFF00"/>
                </a:solidFill>
              </a:rPr>
              <a:t>and listening in different situations and for </a:t>
            </a:r>
            <a:r>
              <a:rPr lang="en-GB" sz="2000" dirty="0" smtClean="0">
                <a:solidFill>
                  <a:srgbClr val="FFFF00"/>
                </a:solidFill>
              </a:rPr>
              <a:t>different </a:t>
            </a:r>
            <a:r>
              <a:rPr lang="en-GB" sz="2000" dirty="0">
                <a:solidFill>
                  <a:srgbClr val="FFFF00"/>
                </a:solidFill>
              </a:rPr>
              <a:t>purposes, and using past, present and </a:t>
            </a:r>
            <a:r>
              <a:rPr lang="en-GB" sz="2000" dirty="0" smtClean="0">
                <a:solidFill>
                  <a:srgbClr val="FFFF00"/>
                </a:solidFill>
              </a:rPr>
              <a:t>future </a:t>
            </a:r>
            <a:r>
              <a:rPr lang="en-GB" sz="2000" dirty="0">
                <a:solidFill>
                  <a:srgbClr val="FFFF00"/>
                </a:solidFill>
              </a:rPr>
              <a:t>forms accurately. </a:t>
            </a:r>
            <a:endParaRPr lang="en-GB" sz="2000" dirty="0" smtClean="0">
              <a:solidFill>
                <a:srgbClr val="FFFF00"/>
              </a:solidFill>
            </a:endParaRPr>
          </a:p>
          <a:p>
            <a:pPr marL="0" indent="0">
              <a:buNone/>
            </a:pPr>
            <a:r>
              <a:rPr lang="en-GB" sz="2000" dirty="0" smtClean="0">
                <a:solidFill>
                  <a:srgbClr val="FFFF00"/>
                </a:solidFill>
              </a:rPr>
              <a:t>This </a:t>
            </a:r>
            <a:r>
              <a:rPr lang="en-GB" sz="2000" dirty="0">
                <a:solidFill>
                  <a:srgbClr val="FFFF00"/>
                </a:solidFill>
              </a:rPr>
              <a:t>might be delivered through</a:t>
            </a:r>
            <a:r>
              <a:rPr lang="en-GB" sz="2000" dirty="0" smtClean="0">
                <a:solidFill>
                  <a:srgbClr val="FFFF00"/>
                </a:solidFill>
              </a:rPr>
              <a:t>;</a:t>
            </a:r>
            <a:endParaRPr lang="en-GB" sz="2000" dirty="0">
              <a:solidFill>
                <a:srgbClr val="FFFF00"/>
              </a:solidFill>
            </a:endParaRPr>
          </a:p>
          <a:p>
            <a:r>
              <a:rPr lang="en-GB" sz="2000" dirty="0">
                <a:solidFill>
                  <a:srgbClr val="FFFF00"/>
                </a:solidFill>
              </a:rPr>
              <a:t>Opportunities for purposeful talk </a:t>
            </a:r>
          </a:p>
          <a:p>
            <a:r>
              <a:rPr lang="en-GB" sz="2000" dirty="0">
                <a:solidFill>
                  <a:srgbClr val="FFFF00"/>
                </a:solidFill>
              </a:rPr>
              <a:t>Role Play </a:t>
            </a:r>
          </a:p>
          <a:p>
            <a:r>
              <a:rPr lang="en-GB" sz="2000" dirty="0">
                <a:solidFill>
                  <a:srgbClr val="FFFF00"/>
                </a:solidFill>
              </a:rPr>
              <a:t>Circle time </a:t>
            </a:r>
          </a:p>
          <a:p>
            <a:r>
              <a:rPr lang="en-GB" sz="2000" dirty="0">
                <a:solidFill>
                  <a:srgbClr val="FFFF00"/>
                </a:solidFill>
              </a:rPr>
              <a:t>Listening corner </a:t>
            </a: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467544" y="476672"/>
            <a:ext cx="8229600" cy="1143000"/>
          </a:xfrm>
        </p:spPr>
        <p:txBody>
          <a:bodyPr/>
          <a:lstStyle/>
          <a:p>
            <a:r>
              <a:rPr lang="en-GB" dirty="0">
                <a:solidFill>
                  <a:srgbClr val="FFC000"/>
                </a:solidFill>
              </a:rPr>
              <a:t>Physical Development</a:t>
            </a:r>
          </a:p>
        </p:txBody>
      </p:sp>
      <p:sp>
        <p:nvSpPr>
          <p:cNvPr id="25602" name="Rectangle 3"/>
          <p:cNvSpPr>
            <a:spLocks noGrp="1" noChangeArrowheads="1"/>
          </p:cNvSpPr>
          <p:nvPr>
            <p:ph idx="1"/>
          </p:nvPr>
        </p:nvSpPr>
        <p:spPr/>
        <p:txBody>
          <a:bodyPr/>
          <a:lstStyle/>
          <a:p>
            <a:pPr marL="0" indent="0">
              <a:buNone/>
            </a:pPr>
            <a:r>
              <a:rPr lang="en-GB" sz="2000" dirty="0">
                <a:solidFill>
                  <a:srgbClr val="FFFF00"/>
                </a:solidFill>
              </a:rPr>
              <a:t>Physical development in the Foundation Stage is about improving skills of co-ordination, control, manipulation and movement (Fine and Gross motor skills).Physical development has two other very important aspects. It helps children gain confidence in what they can do and enables them to feel the positive benefits of being healthy and active. </a:t>
            </a:r>
            <a:endParaRPr lang="en-GB" sz="2000" dirty="0" smtClean="0">
              <a:solidFill>
                <a:srgbClr val="FFFF00"/>
              </a:solidFill>
            </a:endParaRPr>
          </a:p>
          <a:p>
            <a:pPr marL="0" indent="0">
              <a:buNone/>
            </a:pPr>
            <a:r>
              <a:rPr lang="en-GB" sz="2000" dirty="0" smtClean="0">
                <a:solidFill>
                  <a:srgbClr val="FFFF00"/>
                </a:solidFill>
              </a:rPr>
              <a:t>This </a:t>
            </a:r>
            <a:r>
              <a:rPr lang="en-GB" sz="2000" dirty="0">
                <a:solidFill>
                  <a:srgbClr val="FFFF00"/>
                </a:solidFill>
              </a:rPr>
              <a:t>might be delivered through; </a:t>
            </a:r>
          </a:p>
          <a:p>
            <a:r>
              <a:rPr lang="en-GB" sz="2000" dirty="0">
                <a:solidFill>
                  <a:srgbClr val="FFFF00"/>
                </a:solidFill>
              </a:rPr>
              <a:t>PE sessions - gym, dance, games </a:t>
            </a:r>
          </a:p>
          <a:p>
            <a:r>
              <a:rPr lang="en-GB" sz="2000" dirty="0">
                <a:solidFill>
                  <a:srgbClr val="FFFF00"/>
                </a:solidFill>
              </a:rPr>
              <a:t>Exploring the outside area </a:t>
            </a:r>
          </a:p>
          <a:p>
            <a:r>
              <a:rPr lang="en-GB" sz="2000" dirty="0">
                <a:solidFill>
                  <a:srgbClr val="FFFF00"/>
                </a:solidFill>
              </a:rPr>
              <a:t>Pencil control </a:t>
            </a:r>
          </a:p>
          <a:p>
            <a:r>
              <a:rPr lang="en-GB" sz="2000" dirty="0">
                <a:solidFill>
                  <a:srgbClr val="FFFF00"/>
                </a:solidFill>
              </a:rPr>
              <a:t>Developing gross and fine motor skills </a:t>
            </a:r>
          </a:p>
          <a:p>
            <a:r>
              <a:rPr lang="en-GB" sz="2000" dirty="0">
                <a:solidFill>
                  <a:srgbClr val="FFFF00"/>
                </a:solidFill>
              </a:rPr>
              <a:t>Talking about diet and ways to keep healthy </a:t>
            </a:r>
          </a:p>
          <a:p>
            <a:r>
              <a:rPr lang="en-GB" sz="2000" dirty="0">
                <a:solidFill>
                  <a:srgbClr val="FFFF00"/>
                </a:solidFill>
              </a:rPr>
              <a:t>Supporting children to manage their own basic hygiene</a:t>
            </a:r>
          </a:p>
          <a:p>
            <a:pPr>
              <a:lnSpc>
                <a:spcPct val="90000"/>
              </a:lnSpc>
              <a:buFontTx/>
              <a:buNone/>
            </a:pPr>
            <a:endParaRPr lang="en-GB" dirty="0" smtClean="0"/>
          </a:p>
          <a:p>
            <a:pPr>
              <a:lnSpc>
                <a:spcPct val="90000"/>
              </a:lnSpc>
              <a:buFontTx/>
              <a:buNone/>
            </a:pPr>
            <a:endParaRPr lang="en-GB" dirty="0" smtClean="0"/>
          </a:p>
          <a:p>
            <a:pPr>
              <a:lnSpc>
                <a:spcPct val="90000"/>
              </a:lnSpc>
              <a:buFontTx/>
              <a:buNone/>
            </a:pPr>
            <a:endParaRPr lang="en-GB" dirty="0" smtClean="0"/>
          </a:p>
          <a:p>
            <a:pPr>
              <a:lnSpc>
                <a:spcPct val="90000"/>
              </a:lnSpc>
              <a:buFontTx/>
              <a:buNone/>
            </a:pPr>
            <a:endParaRPr lang="en-GB" dirty="0" smtClean="0"/>
          </a:p>
          <a:p>
            <a:pPr>
              <a:lnSpc>
                <a:spcPct val="90000"/>
              </a:lnSpc>
              <a:buFontTx/>
              <a:buNone/>
            </a:pPr>
            <a:endParaRPr lang="en-GB" dirty="0" smtClean="0"/>
          </a:p>
          <a:p>
            <a:pPr>
              <a:lnSpc>
                <a:spcPct val="90000"/>
              </a:lnSpc>
              <a:buFontTx/>
              <a:buNone/>
            </a:pPr>
            <a:endParaRPr lang="en-GB"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algn="ctr"/>
            <a:r>
              <a:rPr lang="en-GB" dirty="0">
                <a:solidFill>
                  <a:srgbClr val="FFC000"/>
                </a:solidFill>
              </a:rPr>
              <a:t>Literacy </a:t>
            </a:r>
            <a:r>
              <a:rPr lang="en-GB" dirty="0"/>
              <a:t/>
            </a:r>
            <a:br>
              <a:rPr lang="en-GB" dirty="0"/>
            </a:br>
            <a:endParaRPr lang="en-GB" dirty="0" smtClean="0">
              <a:solidFill>
                <a:srgbClr val="FFCC00"/>
              </a:solidFill>
            </a:endParaRPr>
          </a:p>
        </p:txBody>
      </p:sp>
      <p:sp>
        <p:nvSpPr>
          <p:cNvPr id="26626" name="Rectangle 3"/>
          <p:cNvSpPr>
            <a:spLocks noGrp="1" noChangeArrowheads="1"/>
          </p:cNvSpPr>
          <p:nvPr>
            <p:ph idx="1"/>
          </p:nvPr>
        </p:nvSpPr>
        <p:spPr>
          <a:xfrm>
            <a:off x="395536" y="1628800"/>
            <a:ext cx="8229600" cy="4389437"/>
          </a:xfrm>
        </p:spPr>
        <p:txBody>
          <a:bodyPr/>
          <a:lstStyle/>
          <a:p>
            <a:pPr marL="0" indent="0">
              <a:buNone/>
            </a:pPr>
            <a:r>
              <a:rPr lang="en-GB" dirty="0">
                <a:solidFill>
                  <a:srgbClr val="FFFF00"/>
                </a:solidFill>
              </a:rPr>
              <a:t>Reading- children read and understand simple sentences. </a:t>
            </a:r>
          </a:p>
          <a:p>
            <a:pPr marL="0" indent="0">
              <a:buNone/>
            </a:pPr>
            <a:r>
              <a:rPr lang="en-GB" dirty="0">
                <a:solidFill>
                  <a:srgbClr val="FFFF00"/>
                </a:solidFill>
              </a:rPr>
              <a:t>They use phonic knowledge to decode regular words and read them aloud. Children enjoy and recognise a wide range of texts, including, signs labels, instructions, stories and information books. </a:t>
            </a:r>
          </a:p>
          <a:p>
            <a:pPr marL="0" indent="0">
              <a:buNone/>
            </a:pPr>
            <a:endParaRPr lang="en-GB" dirty="0" smtClean="0">
              <a:solidFill>
                <a:srgbClr val="FFFF00"/>
              </a:solidFill>
            </a:endParaRPr>
          </a:p>
          <a:p>
            <a:pPr marL="0" indent="0">
              <a:buNone/>
            </a:pPr>
            <a:r>
              <a:rPr lang="en-GB" dirty="0" smtClean="0">
                <a:solidFill>
                  <a:srgbClr val="FFFF00"/>
                </a:solidFill>
              </a:rPr>
              <a:t>Writing- Children </a:t>
            </a:r>
            <a:r>
              <a:rPr lang="en-GB" dirty="0">
                <a:solidFill>
                  <a:srgbClr val="FFFF00"/>
                </a:solidFill>
              </a:rPr>
              <a:t>use their phonic knowledge to write words which match their spoken sounds. Children write for a variety of purposes. </a:t>
            </a: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latin typeface="SassoonPrimaryInfant" pitchFamily="2" charset="0"/>
            </a:endParaRPr>
          </a:p>
          <a:p>
            <a:pPr>
              <a:lnSpc>
                <a:spcPct val="90000"/>
              </a:lnSpc>
              <a:buFontTx/>
              <a:buNone/>
            </a:pPr>
            <a:r>
              <a:rPr lang="en-GB" dirty="0" smtClean="0">
                <a:latin typeface="SassoonPrimaryInfant" pitchFamily="2" charset="0"/>
              </a:rPr>
              <a:t>We have lots of fun in PE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395536" y="188640"/>
            <a:ext cx="8229600" cy="1143000"/>
          </a:xfrm>
        </p:spPr>
        <p:txBody>
          <a:bodyPr/>
          <a:lstStyle/>
          <a:p>
            <a:r>
              <a:rPr lang="en-GB" dirty="0">
                <a:solidFill>
                  <a:srgbClr val="FFC000"/>
                </a:solidFill>
              </a:rPr>
              <a:t>Mathematics</a:t>
            </a:r>
            <a:endParaRPr lang="en-GB" dirty="0" smtClean="0">
              <a:solidFill>
                <a:srgbClr val="FFC000"/>
              </a:solidFill>
            </a:endParaRPr>
          </a:p>
        </p:txBody>
      </p:sp>
      <p:sp>
        <p:nvSpPr>
          <p:cNvPr id="27650" name="Rectangle 3"/>
          <p:cNvSpPr>
            <a:spLocks noGrp="1" noChangeArrowheads="1"/>
          </p:cNvSpPr>
          <p:nvPr>
            <p:ph idx="1"/>
          </p:nvPr>
        </p:nvSpPr>
        <p:spPr>
          <a:xfrm>
            <a:off x="467544" y="1700808"/>
            <a:ext cx="8229600" cy="4389437"/>
          </a:xfrm>
        </p:spPr>
        <p:txBody>
          <a:bodyPr/>
          <a:lstStyle/>
          <a:p>
            <a:pPr marL="0" indent="0">
              <a:buNone/>
            </a:pPr>
            <a:r>
              <a:rPr lang="en-GB" sz="1700" dirty="0">
                <a:solidFill>
                  <a:srgbClr val="FFFF00"/>
                </a:solidFill>
              </a:rPr>
              <a:t>Mathematical development depends on becoming confident and competent in learning and using key skills. This area of learning includes counting, sorting, matching, seeking patterns, making connections, recognising relationships and working with numbers, shapes, space and measures. Mathematical understanding should be developed through stories, songs, games and imaginative play, so that children can enjoy using and experimenting with numbers. This includes numbers with two digits.</a:t>
            </a:r>
          </a:p>
          <a:p>
            <a:pPr marL="0" indent="0">
              <a:buNone/>
            </a:pPr>
            <a:r>
              <a:rPr lang="en-GB" sz="1700" dirty="0">
                <a:solidFill>
                  <a:srgbClr val="FFFF00"/>
                </a:solidFill>
              </a:rPr>
              <a:t> </a:t>
            </a:r>
            <a:r>
              <a:rPr lang="en-GB" sz="1700" dirty="0" smtClean="0">
                <a:solidFill>
                  <a:srgbClr val="FFFF00"/>
                </a:solidFill>
              </a:rPr>
              <a:t>This </a:t>
            </a:r>
            <a:r>
              <a:rPr lang="en-GB" sz="1700" dirty="0">
                <a:solidFill>
                  <a:srgbClr val="FFFF00"/>
                </a:solidFill>
              </a:rPr>
              <a:t>might be delivered through</a:t>
            </a:r>
            <a:r>
              <a:rPr lang="en-GB" sz="1700" dirty="0" smtClean="0">
                <a:solidFill>
                  <a:srgbClr val="FFFF00"/>
                </a:solidFill>
              </a:rPr>
              <a:t>;</a:t>
            </a:r>
            <a:endParaRPr lang="en-GB" sz="1700" dirty="0">
              <a:solidFill>
                <a:srgbClr val="FFFF00"/>
              </a:solidFill>
            </a:endParaRPr>
          </a:p>
          <a:p>
            <a:r>
              <a:rPr lang="en-GB" sz="1700" dirty="0">
                <a:solidFill>
                  <a:srgbClr val="FFFF00"/>
                </a:solidFill>
              </a:rPr>
              <a:t>Play dough, making numbers, making shapes </a:t>
            </a:r>
          </a:p>
          <a:p>
            <a:r>
              <a:rPr lang="en-GB" sz="1700" dirty="0">
                <a:solidFill>
                  <a:srgbClr val="FFFF00"/>
                </a:solidFill>
              </a:rPr>
              <a:t>Mathematical games </a:t>
            </a:r>
          </a:p>
          <a:p>
            <a:r>
              <a:rPr lang="en-GB" sz="1700" dirty="0">
                <a:solidFill>
                  <a:srgbClr val="FFFF00"/>
                </a:solidFill>
              </a:rPr>
              <a:t>Shape pictures </a:t>
            </a:r>
          </a:p>
          <a:p>
            <a:r>
              <a:rPr lang="en-GB" sz="1700" dirty="0">
                <a:solidFill>
                  <a:srgbClr val="FFFF00"/>
                </a:solidFill>
              </a:rPr>
              <a:t>Number puzzles </a:t>
            </a:r>
          </a:p>
          <a:p>
            <a:r>
              <a:rPr lang="en-GB" sz="1700" dirty="0">
                <a:solidFill>
                  <a:srgbClr val="FFFF00"/>
                </a:solidFill>
              </a:rPr>
              <a:t>Problem solving </a:t>
            </a:r>
          </a:p>
          <a:p>
            <a:r>
              <a:rPr lang="en-GB" sz="1700" dirty="0">
                <a:solidFill>
                  <a:srgbClr val="FFFF00"/>
                </a:solidFill>
              </a:rPr>
              <a:t>Application through ‘everyday’ situations </a:t>
            </a:r>
          </a:p>
          <a:p>
            <a:r>
              <a:rPr lang="en-GB" sz="1700" dirty="0">
                <a:solidFill>
                  <a:srgbClr val="FFFF00"/>
                </a:solidFill>
              </a:rPr>
              <a:t>Role play, timing, measuring, recording, counting and using mathematical language </a:t>
            </a:r>
          </a:p>
          <a:p>
            <a:r>
              <a:rPr lang="en-GB" sz="1700" dirty="0">
                <a:solidFill>
                  <a:srgbClr val="FFFF00"/>
                </a:solidFill>
              </a:rPr>
              <a:t>Mathematical challenges, including doubling, halving and sharing.</a:t>
            </a: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solidFill>
                <a:srgbClr val="FFCC00"/>
              </a:solidFill>
            </a:endParaRPr>
          </a:p>
          <a:p>
            <a:pPr>
              <a:lnSpc>
                <a:spcPct val="90000"/>
              </a:lnSpc>
              <a:buFontTx/>
              <a:buNone/>
            </a:pPr>
            <a:endParaRPr lang="en-GB" dirty="0" smtClean="0"/>
          </a:p>
          <a:p>
            <a:pPr>
              <a:lnSpc>
                <a:spcPct val="90000"/>
              </a:lnSpc>
              <a:buFontTx/>
              <a:buNone/>
            </a:pPr>
            <a:endParaRPr lang="en-GB" dirty="0" smtClean="0">
              <a:latin typeface="SassoonPrimaryInfant" pitchFamily="2" charset="0"/>
            </a:endParaRPr>
          </a:p>
          <a:p>
            <a:pPr>
              <a:lnSpc>
                <a:spcPct val="90000"/>
              </a:lnSpc>
              <a:buFontTx/>
              <a:buNone/>
            </a:pPr>
            <a:endParaRPr lang="en-GB" dirty="0">
              <a:latin typeface="SassoonPrimaryInfant" pitchFamily="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395536" y="332656"/>
            <a:ext cx="8229600" cy="1143000"/>
          </a:xfrm>
        </p:spPr>
        <p:txBody>
          <a:bodyPr/>
          <a:lstStyle/>
          <a:p>
            <a:r>
              <a:rPr lang="en-GB" dirty="0">
                <a:solidFill>
                  <a:srgbClr val="FFC000"/>
                </a:solidFill>
              </a:rPr>
              <a:t>Understanding the World</a:t>
            </a:r>
            <a:endParaRPr lang="en-GB" dirty="0" smtClean="0">
              <a:solidFill>
                <a:srgbClr val="FFC000"/>
              </a:solidFill>
            </a:endParaRPr>
          </a:p>
        </p:txBody>
      </p:sp>
      <p:sp>
        <p:nvSpPr>
          <p:cNvPr id="29698" name="Rectangle 3"/>
          <p:cNvSpPr>
            <a:spLocks noGrp="1" noChangeArrowheads="1"/>
          </p:cNvSpPr>
          <p:nvPr>
            <p:ph idx="1"/>
          </p:nvPr>
        </p:nvSpPr>
        <p:spPr/>
        <p:txBody>
          <a:bodyPr/>
          <a:lstStyle/>
          <a:p>
            <a:pPr marL="0" indent="0">
              <a:buNone/>
            </a:pPr>
            <a:r>
              <a:rPr lang="en-GB" sz="1800" dirty="0">
                <a:solidFill>
                  <a:srgbClr val="FFFF00"/>
                </a:solidFill>
              </a:rPr>
              <a:t>In Understanding of the World children are developing the crucial knowledge, skills and understanding that help them to make sense of the world. It includes helping children develop the skills of observing, predicting, exploring, investigating, interpreting, discussing, decision-making and using tools and materials appropriately. </a:t>
            </a:r>
            <a:endParaRPr lang="en-GB" sz="1800" dirty="0">
              <a:solidFill>
                <a:srgbClr val="FFFF00"/>
              </a:solidFill>
            </a:endParaRPr>
          </a:p>
          <a:p>
            <a:pPr marL="0" indent="0">
              <a:buNone/>
            </a:pPr>
            <a:r>
              <a:rPr lang="en-GB" sz="1800" dirty="0" smtClean="0">
                <a:solidFill>
                  <a:srgbClr val="FFFF00"/>
                </a:solidFill>
              </a:rPr>
              <a:t>This </a:t>
            </a:r>
            <a:r>
              <a:rPr lang="en-GB" sz="1800" dirty="0">
                <a:solidFill>
                  <a:srgbClr val="FFFF00"/>
                </a:solidFill>
              </a:rPr>
              <a:t>might be delivered through;</a:t>
            </a:r>
          </a:p>
          <a:p>
            <a:r>
              <a:rPr lang="en-GB" sz="1800" dirty="0">
                <a:solidFill>
                  <a:srgbClr val="FFFF00"/>
                </a:solidFill>
              </a:rPr>
              <a:t>Real experiences </a:t>
            </a:r>
          </a:p>
          <a:p>
            <a:r>
              <a:rPr lang="en-GB" sz="1800" dirty="0">
                <a:solidFill>
                  <a:srgbClr val="FFFF00"/>
                </a:solidFill>
              </a:rPr>
              <a:t>Technology and its uses </a:t>
            </a:r>
          </a:p>
          <a:p>
            <a:r>
              <a:rPr lang="en-GB" sz="1800" dirty="0">
                <a:solidFill>
                  <a:srgbClr val="FFFF00"/>
                </a:solidFill>
              </a:rPr>
              <a:t>Role play </a:t>
            </a:r>
          </a:p>
          <a:p>
            <a:r>
              <a:rPr lang="en-GB" sz="1800" dirty="0">
                <a:solidFill>
                  <a:srgbClr val="FFFF00"/>
                </a:solidFill>
              </a:rPr>
              <a:t>Map work through stories </a:t>
            </a:r>
          </a:p>
          <a:p>
            <a:r>
              <a:rPr lang="en-GB" sz="1800" dirty="0">
                <a:solidFill>
                  <a:srgbClr val="FFFF00"/>
                </a:solidFill>
              </a:rPr>
              <a:t>Exploring the school and local environment </a:t>
            </a:r>
          </a:p>
          <a:p>
            <a:r>
              <a:rPr lang="en-GB" sz="1800" dirty="0">
                <a:solidFill>
                  <a:srgbClr val="FFFF00"/>
                </a:solidFill>
              </a:rPr>
              <a:t>Learning about ourselves, how we have grown and changes </a:t>
            </a:r>
          </a:p>
          <a:p>
            <a:r>
              <a:rPr lang="en-GB" sz="1800" dirty="0">
                <a:solidFill>
                  <a:srgbClr val="FFFF00"/>
                </a:solidFill>
              </a:rPr>
              <a:t>Looking at similarities and differences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1513</TotalTime>
  <Words>1158</Words>
  <Application>Microsoft Office PowerPoint</Application>
  <PresentationFormat>On-screen Show (4:3)</PresentationFormat>
  <Paragraphs>164</Paragraphs>
  <Slides>16</Slides>
  <Notes>7</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  Welcome to Reception </vt:lpstr>
      <vt:lpstr>The Foundation Stage Curriculum </vt:lpstr>
      <vt:lpstr>The Seven Areas of Learning and  Development:</vt:lpstr>
      <vt:lpstr>Personal, Social and Emotional  Development</vt:lpstr>
      <vt:lpstr>Communication and Language</vt:lpstr>
      <vt:lpstr>Physical Development</vt:lpstr>
      <vt:lpstr>Literacy  </vt:lpstr>
      <vt:lpstr>Mathematics</vt:lpstr>
      <vt:lpstr>Understanding the World</vt:lpstr>
      <vt:lpstr>Expressive Arts and Design</vt:lpstr>
      <vt:lpstr>Reception Baseline</vt:lpstr>
      <vt:lpstr>Reception Baseline</vt:lpstr>
      <vt:lpstr>Reception Baseline</vt:lpstr>
      <vt:lpstr>On Line Learning Journal</vt:lpstr>
      <vt:lpstr>The Bournebrook Way</vt:lpstr>
      <vt:lpstr>My Way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Barry Pemble</dc:creator>
  <cp:lastModifiedBy>Staff</cp:lastModifiedBy>
  <cp:revision>90</cp:revision>
  <dcterms:created xsi:type="dcterms:W3CDTF">2007-06-01T20:10:28Z</dcterms:created>
  <dcterms:modified xsi:type="dcterms:W3CDTF">2015-09-27T14:03:42Z</dcterms:modified>
</cp:coreProperties>
</file>